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5" r:id="rId2"/>
  </p:sldMasterIdLst>
  <p:notesMasterIdLst>
    <p:notesMasterId r:id="rId15"/>
  </p:notesMasterIdLst>
  <p:sldIdLst>
    <p:sldId id="256" r:id="rId3"/>
    <p:sldId id="981" r:id="rId4"/>
    <p:sldId id="959" r:id="rId5"/>
    <p:sldId id="958" r:id="rId6"/>
    <p:sldId id="960" r:id="rId7"/>
    <p:sldId id="953" r:id="rId8"/>
    <p:sldId id="956" r:id="rId9"/>
    <p:sldId id="961" r:id="rId10"/>
    <p:sldId id="962" r:id="rId11"/>
    <p:sldId id="980" r:id="rId12"/>
    <p:sldId id="963" r:id="rId13"/>
    <p:sldId id="9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981"/>
            <p14:sldId id="959"/>
            <p14:sldId id="958"/>
            <p14:sldId id="960"/>
            <p14:sldId id="953"/>
            <p14:sldId id="956"/>
            <p14:sldId id="961"/>
            <p14:sldId id="962"/>
            <p14:sldId id="980"/>
            <p14:sldId id="963"/>
            <p14:sldId id="982"/>
          </p14:sldIdLst>
        </p14:section>
      </p14:sectionLst>
    </p:ext>
    <p:ext uri="{EFAFB233-063F-42B5-8137-9DF3F51BA10A}">
      <p15:sldGuideLst xmlns:p15="http://schemas.microsoft.com/office/powerpoint/2012/main">
        <p15:guide id="1" orient="horz" pos="2069" userDrawn="1">
          <p15:clr>
            <a:srgbClr val="A4A3A4"/>
          </p15:clr>
        </p15:guide>
        <p15:guide id="2" pos="3840" userDrawn="1">
          <p15:clr>
            <a:srgbClr val="A4A3A4"/>
          </p15:clr>
        </p15:guide>
        <p15:guide id="3" orient="horz" pos="1933" userDrawn="1">
          <p15:clr>
            <a:srgbClr val="A4A3A4"/>
          </p15:clr>
        </p15:guide>
        <p15:guide id="4" orient="horz" pos="17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4E8"/>
    <a:srgbClr val="003A5D"/>
    <a:srgbClr val="F5F5F5"/>
    <a:srgbClr val="F6FBE9"/>
    <a:srgbClr val="94C11F"/>
    <a:srgbClr val="EB8800"/>
    <a:srgbClr val="3E2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7BA8F-132E-9A4A-891B-54FF74F0F94A}" v="1" dt="2021-05-25T13:13:33.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autoAdjust="0"/>
    <p:restoredTop sz="96240" autoAdjust="0"/>
  </p:normalViewPr>
  <p:slideViewPr>
    <p:cSldViewPr snapToGrid="0">
      <p:cViewPr varScale="1">
        <p:scale>
          <a:sx n="74" d="100"/>
          <a:sy n="74" d="100"/>
        </p:scale>
        <p:origin x="54" y="294"/>
      </p:cViewPr>
      <p:guideLst>
        <p:guide orient="horz" pos="2069"/>
        <p:guide pos="3840"/>
        <p:guide orient="horz" pos="1933"/>
        <p:guide orient="horz" pos="1797"/>
      </p:guideLst>
    </p:cSldViewPr>
  </p:slideViewPr>
  <p:outlineViewPr>
    <p:cViewPr>
      <p:scale>
        <a:sx n="33" d="100"/>
        <a:sy n="33" d="100"/>
      </p:scale>
      <p:origin x="0" y="0"/>
    </p:cViewPr>
  </p:outlineViewPr>
  <p:notesTextViewPr>
    <p:cViewPr>
      <p:scale>
        <a:sx n="25" d="100"/>
        <a:sy n="25" d="100"/>
      </p:scale>
      <p:origin x="0" y="0"/>
    </p:cViewPr>
  </p:notesTextViewPr>
  <p:sorterViewPr>
    <p:cViewPr varScale="1">
      <p:scale>
        <a:sx n="100" d="100"/>
        <a:sy n="100" d="100"/>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8/19/2021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dirty="0"/>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a:t>
            </a:fld>
            <a:endParaRPr lang="en-US" dirty="0"/>
          </a:p>
        </p:txBody>
      </p:sp>
    </p:spTree>
    <p:extLst>
      <p:ext uri="{BB962C8B-B14F-4D97-AF65-F5344CB8AC3E}">
        <p14:creationId xmlns:p14="http://schemas.microsoft.com/office/powerpoint/2010/main" val="61172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6</a:t>
            </a:fld>
            <a:endParaRPr lang="en-US" dirty="0"/>
          </a:p>
        </p:txBody>
      </p:sp>
    </p:spTree>
    <p:extLst>
      <p:ext uri="{BB962C8B-B14F-4D97-AF65-F5344CB8AC3E}">
        <p14:creationId xmlns:p14="http://schemas.microsoft.com/office/powerpoint/2010/main" val="284674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715751" cy="6332433"/>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476249" y="4569566"/>
            <a:ext cx="11715751" cy="2025650"/>
          </a:xfrm>
          <a:prstGeom prst="rect">
            <a:avLst/>
          </a:prstGeom>
        </p:spPr>
      </p:pic>
      <p:pic>
        <p:nvPicPr>
          <p:cNvPr id="5" name="Picture 4" descr="Logo&#10;&#10;Description automatically generated">
            <a:extLst>
              <a:ext uri="{FF2B5EF4-FFF2-40B4-BE49-F238E27FC236}">
                <a16:creationId xmlns:a16="http://schemas.microsoft.com/office/drawing/2014/main" id="{2AB6AF65-894D-AC44-A03F-F84B0D16001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066406" y="4194916"/>
            <a:ext cx="3870644" cy="1935322"/>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715751" cy="6332433"/>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476249" y="4569566"/>
            <a:ext cx="11715751" cy="2025650"/>
          </a:xfrm>
          <a:prstGeom prst="rect">
            <a:avLst/>
          </a:prstGeom>
        </p:spPr>
      </p:pic>
      <p:pic>
        <p:nvPicPr>
          <p:cNvPr id="5" name="Picture 4" descr="Logo&#10;&#10;Description automatically generated">
            <a:extLst>
              <a:ext uri="{FF2B5EF4-FFF2-40B4-BE49-F238E27FC236}">
                <a16:creationId xmlns:a16="http://schemas.microsoft.com/office/drawing/2014/main" id="{2AB6AF65-894D-AC44-A03F-F84B0D16001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066406" y="4194916"/>
            <a:ext cx="3870644" cy="1935322"/>
          </a:xfrm>
          <a:prstGeom prst="rect">
            <a:avLst/>
          </a:prstGeom>
        </p:spPr>
      </p:pic>
    </p:spTree>
    <p:extLst>
      <p:ext uri="{BB962C8B-B14F-4D97-AF65-F5344CB8AC3E}">
        <p14:creationId xmlns:p14="http://schemas.microsoft.com/office/powerpoint/2010/main" val="580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3658575"/>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5" y="1372199"/>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
        <p:nvSpPr>
          <p:cNvPr id="2" name="TextBox 1">
            <a:extLst>
              <a:ext uri="{FF2B5EF4-FFF2-40B4-BE49-F238E27FC236}">
                <a16:creationId xmlns:a16="http://schemas.microsoft.com/office/drawing/2014/main" id="{6C0777D6-8B93-7C4D-9D7F-84B98D2BFAA0}"/>
              </a:ext>
            </a:extLst>
          </p:cNvPr>
          <p:cNvSpPr txBox="1"/>
          <p:nvPr userDrawn="1"/>
        </p:nvSpPr>
        <p:spPr>
          <a:xfrm>
            <a:off x="11041039" y="6496334"/>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393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pic>
        <p:nvPicPr>
          <p:cNvPr id="5" name="Picture 4" descr="Logo&#10;&#10;Description automatically generated">
            <a:extLst>
              <a:ext uri="{FF2B5EF4-FFF2-40B4-BE49-F238E27FC236}">
                <a16:creationId xmlns:a16="http://schemas.microsoft.com/office/drawing/2014/main" id="{B6E67CEE-BABF-7941-8988-F49BC5BC02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118413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B6E67CEE-BABF-7941-8988-F49BC5BC02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55522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2433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bwMode="blackWhite">
          <a:xfrm>
            <a:off x="254950" y="262784"/>
            <a:ext cx="11682101" cy="2072643"/>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3" name="TextBox 2">
            <a:extLst>
              <a:ext uri="{FF2B5EF4-FFF2-40B4-BE49-F238E27FC236}">
                <a16:creationId xmlns:a16="http://schemas.microsoft.com/office/drawing/2014/main" id="{FC3A5729-6649-984A-85DA-92AAF0588557}"/>
              </a:ext>
            </a:extLst>
          </p:cNvPr>
          <p:cNvSpPr txBox="1"/>
          <p:nvPr userDrawn="1"/>
        </p:nvSpPr>
        <p:spPr>
          <a:xfrm>
            <a:off x="10550769" y="6344529"/>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701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604434" y="1196392"/>
            <a:ext cx="10983132" cy="0"/>
          </a:xfrm>
          <a:prstGeom prst="line">
            <a:avLst/>
          </a:prstGeom>
          <a:ln w="25400">
            <a:solidFill>
              <a:srgbClr val="6BC4E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a:xfrm>
            <a:off x="604434" y="448628"/>
            <a:ext cx="10313937" cy="747763"/>
          </a:xfrm>
        </p:spPr>
        <p:txBody>
          <a:bodyPr/>
          <a:lstStyle/>
          <a:p>
            <a:r>
              <a:rPr lang="en-US"/>
              <a:t>Click to edit Master title style</a:t>
            </a:r>
          </a:p>
        </p:txBody>
      </p:sp>
    </p:spTree>
    <p:extLst>
      <p:ext uri="{BB962C8B-B14F-4D97-AF65-F5344CB8AC3E}">
        <p14:creationId xmlns:p14="http://schemas.microsoft.com/office/powerpoint/2010/main" val="555768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cxnSp>
        <p:nvCxnSpPr>
          <p:cNvPr id="12" name="Straight Connector 11"/>
          <p:cNvCxnSpPr/>
          <p:nvPr userDrawn="1"/>
        </p:nvCxnSpPr>
        <p:spPr>
          <a:xfrm>
            <a:off x="604434" y="1196392"/>
            <a:ext cx="10983132" cy="0"/>
          </a:xfrm>
          <a:prstGeom prst="line">
            <a:avLst/>
          </a:prstGeom>
          <a:ln w="25400">
            <a:solidFill>
              <a:srgbClr val="6BC4E8"/>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a:xfrm>
            <a:off x="604434" y="448628"/>
            <a:ext cx="10705823" cy="747763"/>
          </a:xfrm>
        </p:spPr>
        <p:txBody>
          <a:bodyPr/>
          <a:lstStyle/>
          <a:p>
            <a:r>
              <a:rPr lang="en-US"/>
              <a:t>Click to edit Master title style</a:t>
            </a:r>
          </a:p>
        </p:txBody>
      </p:sp>
      <p:pic>
        <p:nvPicPr>
          <p:cNvPr id="5" name="Picture 4" descr="Logo&#10;&#10;Description automatically generated">
            <a:extLst>
              <a:ext uri="{FF2B5EF4-FFF2-40B4-BE49-F238E27FC236}">
                <a16:creationId xmlns:a16="http://schemas.microsoft.com/office/drawing/2014/main" id="{EC346CF5-9D5A-E240-AB0E-6DE0C2D3A75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229813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30727-931F-FF48-9F4F-0F4CFE1C5754}"/>
              </a:ext>
            </a:extLst>
          </p:cNvPr>
          <p:cNvSpPr txBox="1"/>
          <p:nvPr userDrawn="1"/>
        </p:nvSpPr>
        <p:spPr>
          <a:xfrm>
            <a:off x="9908275" y="5964072"/>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89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3658575"/>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5" y="1372199"/>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
        <p:nvSpPr>
          <p:cNvPr id="2" name="TextBox 1">
            <a:extLst>
              <a:ext uri="{FF2B5EF4-FFF2-40B4-BE49-F238E27FC236}">
                <a16:creationId xmlns:a16="http://schemas.microsoft.com/office/drawing/2014/main" id="{6C0777D6-8B93-7C4D-9D7F-84B98D2BFAA0}"/>
              </a:ext>
            </a:extLst>
          </p:cNvPr>
          <p:cNvSpPr txBox="1"/>
          <p:nvPr userDrawn="1"/>
        </p:nvSpPr>
        <p:spPr>
          <a:xfrm>
            <a:off x="11041039" y="6496334"/>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pic>
        <p:nvPicPr>
          <p:cNvPr id="5" name="Picture 4" descr="Logo&#10;&#10;Description automatically generated">
            <a:extLst>
              <a:ext uri="{FF2B5EF4-FFF2-40B4-BE49-F238E27FC236}">
                <a16:creationId xmlns:a16="http://schemas.microsoft.com/office/drawing/2014/main" id="{B6E67CEE-BABF-7941-8988-F49BC5BC02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B6E67CEE-BABF-7941-8988-F49BC5BC02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36672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bwMode="blackWhite">
          <a:xfrm>
            <a:off x="254950" y="262785"/>
            <a:ext cx="11682101" cy="1273408"/>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3" name="TextBox 2">
            <a:extLst>
              <a:ext uri="{FF2B5EF4-FFF2-40B4-BE49-F238E27FC236}">
                <a16:creationId xmlns:a16="http://schemas.microsoft.com/office/drawing/2014/main" id="{FC3A5729-6649-984A-85DA-92AAF0588557}"/>
              </a:ext>
            </a:extLst>
          </p:cNvPr>
          <p:cNvSpPr txBox="1"/>
          <p:nvPr userDrawn="1"/>
        </p:nvSpPr>
        <p:spPr>
          <a:xfrm>
            <a:off x="10550769" y="6344529"/>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782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604434" y="1196392"/>
            <a:ext cx="10983132" cy="0"/>
          </a:xfrm>
          <a:prstGeom prst="line">
            <a:avLst/>
          </a:prstGeom>
          <a:ln w="25400">
            <a:solidFill>
              <a:srgbClr val="6BC4E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a:xfrm>
            <a:off x="604434" y="448628"/>
            <a:ext cx="10313937" cy="747763"/>
          </a:xfrm>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cxnSp>
        <p:nvCxnSpPr>
          <p:cNvPr id="12" name="Straight Connector 11"/>
          <p:cNvCxnSpPr/>
          <p:nvPr userDrawn="1"/>
        </p:nvCxnSpPr>
        <p:spPr>
          <a:xfrm>
            <a:off x="604434" y="1196392"/>
            <a:ext cx="10983132" cy="0"/>
          </a:xfrm>
          <a:prstGeom prst="line">
            <a:avLst/>
          </a:prstGeom>
          <a:ln w="25400">
            <a:solidFill>
              <a:srgbClr val="6BC4E8"/>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a:xfrm>
            <a:off x="604434" y="448628"/>
            <a:ext cx="10705823" cy="747763"/>
          </a:xfrm>
        </p:spPr>
        <p:txBody>
          <a:bodyPr/>
          <a:lstStyle/>
          <a:p>
            <a:r>
              <a:rPr lang="en-US"/>
              <a:t>Click to edit Master title style</a:t>
            </a:r>
          </a:p>
        </p:txBody>
      </p:sp>
      <p:pic>
        <p:nvPicPr>
          <p:cNvPr id="5" name="Picture 4" descr="Logo&#10;&#10;Description automatically generated">
            <a:extLst>
              <a:ext uri="{FF2B5EF4-FFF2-40B4-BE49-F238E27FC236}">
                <a16:creationId xmlns:a16="http://schemas.microsoft.com/office/drawing/2014/main" id="{EC346CF5-9D5A-E240-AB0E-6DE0C2D3A75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99350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30727-931F-FF48-9F4F-0F4CFE1C5754}"/>
              </a:ext>
            </a:extLst>
          </p:cNvPr>
          <p:cNvSpPr txBox="1"/>
          <p:nvPr userDrawn="1"/>
        </p:nvSpPr>
        <p:spPr>
          <a:xfrm>
            <a:off x="9908275" y="5964072"/>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endParaRPr lang="en-US" dirty="0"/>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dirty="0"/>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6BC4E8"/>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99F8D78-E61C-A34C-99C5-0EB551BD768F}"/>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184000" y="5674457"/>
            <a:ext cx="1627000" cy="812811"/>
          </a:xfrm>
          <a:prstGeom prst="rect">
            <a:avLst/>
          </a:prstGeom>
        </p:spPr>
      </p:pic>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52" r:id="rId5"/>
    <p:sldLayoutId id="2147483660" r:id="rId6"/>
    <p:sldLayoutId id="2147483662" r:id="rId7"/>
    <p:sldLayoutId id="2147483661" r:id="rId8"/>
    <p:sldLayoutId id="2147483655" r:id="rId9"/>
  </p:sldLayoutIdLst>
  <p:hf hdr="0" dt="0"/>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endParaRPr lang="en-US" dirty="0"/>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dirty="0"/>
          </a:p>
        </p:txBody>
      </p:sp>
    </p:spTree>
    <p:extLst>
      <p:ext uri="{BB962C8B-B14F-4D97-AF65-F5344CB8AC3E}">
        <p14:creationId xmlns:p14="http://schemas.microsoft.com/office/powerpoint/2010/main" val="19482615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a:xfrm>
            <a:off x="858835" y="1522591"/>
            <a:ext cx="9479341" cy="2632123"/>
          </a:xfrm>
        </p:spPr>
        <p:txBody>
          <a:bodyPr/>
          <a:lstStyle/>
          <a:p>
            <a:r>
              <a:rPr lang="en-GB" sz="4000" dirty="0">
                <a:latin typeface="Calibri" panose="020F0502020204030204" pitchFamily="34" charset="0"/>
                <a:cs typeface="Calibri" panose="020F0502020204030204" pitchFamily="34" charset="0"/>
              </a:rPr>
              <a:t>Your</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Personal Performance &amp;</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Development Review</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Guide </a:t>
            </a:r>
            <a:br>
              <a:rPr lang="en-GB" sz="40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June 2021</a:t>
            </a:r>
            <a:endParaRPr lang="en-US" sz="2400" dirty="0">
              <a:solidFill>
                <a:srgbClr val="6BC4E8"/>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7794578" y="5994876"/>
            <a:ext cx="5303283" cy="594183"/>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1800" dirty="0">
                <a:solidFill>
                  <a:schemeClr val="bg1"/>
                </a:solidFill>
                <a:latin typeface="Calibri" panose="020F0502020204030204" pitchFamily="34" charset="0"/>
                <a:ea typeface="+mn-ea"/>
                <a:cs typeface="Calibri" panose="020F0502020204030204" pitchFamily="34" charset="0"/>
              </a:rPr>
              <a:t>Delivering local healthcare you can trust</a:t>
            </a:r>
          </a:p>
        </p:txBody>
      </p:sp>
      <p:sp>
        <p:nvSpPr>
          <p:cNvPr id="7" name="TextBox 6">
            <a:extLst>
              <a:ext uri="{FF2B5EF4-FFF2-40B4-BE49-F238E27FC236}">
                <a16:creationId xmlns:a16="http://schemas.microsoft.com/office/drawing/2014/main" id="{78B589F3-240F-914A-A106-1F615B6E40BC}"/>
              </a:ext>
            </a:extLst>
          </p:cNvPr>
          <p:cNvSpPr txBox="1"/>
          <p:nvPr/>
        </p:nvSpPr>
        <p:spPr>
          <a:xfrm>
            <a:off x="9951720" y="5844540"/>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4B20FA6D-9510-C34F-AFCA-1194063858CA}"/>
              </a:ext>
            </a:extLst>
          </p:cNvPr>
          <p:cNvSpPr txBox="1"/>
          <p:nvPr/>
        </p:nvSpPr>
        <p:spPr>
          <a:xfrm>
            <a:off x="10027403" y="5625885"/>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4B3A8D72-294B-5E49-B905-B797EAD545F0}"/>
              </a:ext>
            </a:extLst>
          </p:cNvPr>
          <p:cNvSpPr txBox="1"/>
          <p:nvPr/>
        </p:nvSpPr>
        <p:spPr>
          <a:xfrm>
            <a:off x="8975834" y="5276193"/>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C7E4494B-45AB-6349-ADA4-B81B8A3549EA}"/>
              </a:ext>
            </a:extLst>
          </p:cNvPr>
          <p:cNvSpPr txBox="1"/>
          <p:nvPr/>
        </p:nvSpPr>
        <p:spPr>
          <a:xfrm>
            <a:off x="9101959" y="3048000"/>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1C8F9-5ADB-9E4B-B46F-BCBDC6BA7F9B}"/>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SELDOC’s Performance Review Rating Scale</a:t>
            </a:r>
          </a:p>
        </p:txBody>
      </p:sp>
      <p:sp>
        <p:nvSpPr>
          <p:cNvPr id="4" name="Content Placeholder 2">
            <a:extLst>
              <a:ext uri="{FF2B5EF4-FFF2-40B4-BE49-F238E27FC236}">
                <a16:creationId xmlns:a16="http://schemas.microsoft.com/office/drawing/2014/main" id="{C2AB98AF-7E08-2848-B46E-E6A73494D1A9}"/>
              </a:ext>
            </a:extLst>
          </p:cNvPr>
          <p:cNvSpPr>
            <a:spLocks noGrp="1"/>
          </p:cNvSpPr>
          <p:nvPr>
            <p:ph idx="1"/>
          </p:nvPr>
        </p:nvSpPr>
        <p:spPr>
          <a:xfrm>
            <a:off x="604435" y="1372199"/>
            <a:ext cx="10983131" cy="4094536"/>
          </a:xfrm>
        </p:spPr>
        <p:txBody>
          <a:bodyPr vert="horz" lIns="91440" tIns="45720" rIns="91440" bIns="45720" rtlCol="0" anchor="ctr">
            <a:noAutofit/>
          </a:bodyPr>
          <a:lstStyle/>
          <a:p>
            <a:pPr marL="285750" indent="-285750" algn="just">
              <a:lnSpc>
                <a:spcPct val="100000"/>
              </a:lnSpc>
              <a:spcBef>
                <a:spcPts val="0"/>
              </a:spcBef>
              <a:spcAft>
                <a:spcPts val="1800"/>
              </a:spcAft>
              <a:buSzPct val="110000"/>
              <a:buFont typeface="Wingdings" pitchFamily="2" charset="2"/>
              <a:buChar char="§"/>
            </a:pPr>
            <a:r>
              <a:rPr lang="en-GB" sz="1800" b="1" dirty="0">
                <a:solidFill>
                  <a:srgbClr val="003A5D"/>
                </a:solidFill>
                <a:latin typeface="Calibri" panose="020F0502020204030204" pitchFamily="34" charset="0"/>
                <a:cs typeface="Calibri" panose="020F0502020204030204" pitchFamily="34" charset="0"/>
              </a:rPr>
              <a:t>Level 1 </a:t>
            </a:r>
            <a:r>
              <a:rPr lang="en-GB" sz="1400" b="1" dirty="0">
                <a:solidFill>
                  <a:srgbClr val="003A5D"/>
                </a:solidFill>
                <a:latin typeface="Calibri" panose="020F0502020204030204" pitchFamily="34" charset="0"/>
                <a:cs typeface="Calibri" panose="020F0502020204030204" pitchFamily="34" charset="0"/>
              </a:rPr>
              <a:t>(Unsatisfactory) </a:t>
            </a:r>
            <a:r>
              <a:rPr lang="en-GB" sz="1600" dirty="0">
                <a:solidFill>
                  <a:schemeClr val="tx1">
                    <a:lumMod val="75000"/>
                    <a:lumOff val="25000"/>
                  </a:schemeClr>
                </a:solidFill>
                <a:latin typeface="Calibri" panose="020F0502020204030204" pitchFamily="34" charset="0"/>
                <a:cs typeface="Calibri" panose="020F0502020204030204" pitchFamily="34" charset="0"/>
              </a:rPr>
              <a:t>– Behavioural and performance </a:t>
            </a:r>
            <a:r>
              <a:rPr lang="en-GB" sz="1600" b="1" dirty="0">
                <a:solidFill>
                  <a:schemeClr val="tx1">
                    <a:lumMod val="75000"/>
                    <a:lumOff val="25000"/>
                  </a:schemeClr>
                </a:solidFill>
                <a:latin typeface="Calibri" panose="020F0502020204030204" pitchFamily="34" charset="0"/>
                <a:cs typeface="Calibri" panose="020F0502020204030204" pitchFamily="34" charset="0"/>
              </a:rPr>
              <a:t>expectations are not fully achieved </a:t>
            </a:r>
            <a:r>
              <a:rPr lang="en-GB" sz="1600" dirty="0">
                <a:solidFill>
                  <a:schemeClr val="tx1">
                    <a:lumMod val="75000"/>
                    <a:lumOff val="25000"/>
                  </a:schemeClr>
                </a:solidFill>
                <a:latin typeface="Calibri" panose="020F0502020204030204" pitchFamily="34" charset="0"/>
                <a:cs typeface="Calibri" panose="020F0502020204030204" pitchFamily="34" charset="0"/>
              </a:rPr>
              <a:t>or are not at the level required. Improvement is needed during the next appraisal period to consistently meet expectations. Challenge is required on an ongoing basis to achieve required outputs on time.</a:t>
            </a:r>
          </a:p>
          <a:p>
            <a:pPr marL="285750" indent="-285750" algn="just">
              <a:lnSpc>
                <a:spcPct val="100000"/>
              </a:lnSpc>
              <a:spcBef>
                <a:spcPts val="0"/>
              </a:spcBef>
              <a:spcAft>
                <a:spcPts val="1800"/>
              </a:spcAft>
              <a:buSzPct val="110000"/>
              <a:buFont typeface="Wingdings" pitchFamily="2" charset="2"/>
              <a:buChar char="§"/>
            </a:pPr>
            <a:r>
              <a:rPr lang="en-GB" sz="1800" b="1" dirty="0">
                <a:solidFill>
                  <a:srgbClr val="003A5D"/>
                </a:solidFill>
                <a:latin typeface="Calibri" panose="020F0502020204030204" pitchFamily="34" charset="0"/>
                <a:cs typeface="Calibri" panose="020F0502020204030204" pitchFamily="34" charset="0"/>
              </a:rPr>
              <a:t>Level 2 </a:t>
            </a:r>
            <a:r>
              <a:rPr lang="en-GB" sz="1400" b="1" dirty="0">
                <a:solidFill>
                  <a:srgbClr val="003A5D"/>
                </a:solidFill>
                <a:latin typeface="Calibri" panose="020F0502020204030204" pitchFamily="34" charset="0"/>
                <a:cs typeface="Calibri" panose="020F0502020204030204" pitchFamily="34" charset="0"/>
              </a:rPr>
              <a:t>(Satisfactory) </a:t>
            </a:r>
            <a:r>
              <a:rPr lang="en-GB" sz="1600" dirty="0">
                <a:solidFill>
                  <a:schemeClr val="tx1">
                    <a:lumMod val="75000"/>
                    <a:lumOff val="25000"/>
                  </a:schemeClr>
                </a:solidFill>
                <a:latin typeface="Calibri" panose="020F0502020204030204" pitchFamily="34" charset="0"/>
                <a:cs typeface="Calibri" panose="020F0502020204030204" pitchFamily="34" charset="0"/>
              </a:rPr>
              <a:t>– Performance is generally satisfactory and behavioural expectations are met. </a:t>
            </a:r>
            <a:r>
              <a:rPr lang="en-GB" sz="1600" b="1" dirty="0">
                <a:solidFill>
                  <a:schemeClr val="tx1">
                    <a:lumMod val="75000"/>
                    <a:lumOff val="25000"/>
                  </a:schemeClr>
                </a:solidFill>
                <a:latin typeface="Calibri" panose="020F0502020204030204" pitchFamily="34" charset="0"/>
                <a:cs typeface="Calibri" panose="020F0502020204030204" pitchFamily="34" charset="0"/>
              </a:rPr>
              <a:t>Challenge is necessary to keep performance on track in some areas.</a:t>
            </a:r>
            <a:r>
              <a:rPr lang="en-GB" sz="1600" dirty="0">
                <a:solidFill>
                  <a:schemeClr val="tx1">
                    <a:lumMod val="75000"/>
                    <a:lumOff val="25000"/>
                  </a:schemeClr>
                </a:solidFill>
                <a:latin typeface="Calibri" panose="020F0502020204030204" pitchFamily="34" charset="0"/>
                <a:cs typeface="Calibri" panose="020F0502020204030204" pitchFamily="34" charset="0"/>
              </a:rPr>
              <a:t> Shows potential for further development within Seldoc, although some areas require further improvement.</a:t>
            </a:r>
          </a:p>
          <a:p>
            <a:pPr marL="285750" indent="-285750" algn="just">
              <a:lnSpc>
                <a:spcPct val="100000"/>
              </a:lnSpc>
              <a:spcBef>
                <a:spcPts val="0"/>
              </a:spcBef>
              <a:spcAft>
                <a:spcPts val="1800"/>
              </a:spcAft>
              <a:buSzPct val="110000"/>
              <a:buFont typeface="Wingdings" pitchFamily="2" charset="2"/>
              <a:buChar char="§"/>
            </a:pPr>
            <a:r>
              <a:rPr lang="en-GB" sz="1800" b="1" dirty="0">
                <a:solidFill>
                  <a:srgbClr val="003A5D"/>
                </a:solidFill>
                <a:latin typeface="Calibri" panose="020F0502020204030204" pitchFamily="34" charset="0"/>
                <a:cs typeface="Calibri" panose="020F0502020204030204" pitchFamily="34" charset="0"/>
              </a:rPr>
              <a:t>Level 3 </a:t>
            </a:r>
            <a:r>
              <a:rPr lang="en-GB" sz="1400" b="1" dirty="0">
                <a:solidFill>
                  <a:srgbClr val="003A5D"/>
                </a:solidFill>
                <a:latin typeface="Calibri" panose="020F0502020204030204" pitchFamily="34" charset="0"/>
                <a:cs typeface="Calibri" panose="020F0502020204030204" pitchFamily="34" charset="0"/>
              </a:rPr>
              <a:t>(Good)</a:t>
            </a:r>
            <a:r>
              <a:rPr lang="en-GB" sz="1800" b="1" dirty="0">
                <a:solidFill>
                  <a:srgbClr val="003A5D"/>
                </a:solidFill>
                <a:latin typeface="Calibri" panose="020F0502020204030204" pitchFamily="34" charset="0"/>
                <a:cs typeface="Calibri" panose="020F0502020204030204" pitchFamily="34" charset="0"/>
              </a:rPr>
              <a:t> </a:t>
            </a:r>
            <a:r>
              <a:rPr lang="en-GB" sz="1600" dirty="0">
                <a:solidFill>
                  <a:schemeClr val="tx1">
                    <a:lumMod val="75000"/>
                    <a:lumOff val="25000"/>
                  </a:schemeClr>
                </a:solidFill>
                <a:latin typeface="Calibri" panose="020F0502020204030204" pitchFamily="34" charset="0"/>
                <a:cs typeface="Calibri" panose="020F0502020204030204" pitchFamily="34" charset="0"/>
              </a:rPr>
              <a:t>– Strong contributor to the success and functioning of SELDOC. </a:t>
            </a:r>
            <a:r>
              <a:rPr lang="en-GB" sz="1600" b="1" dirty="0">
                <a:solidFill>
                  <a:schemeClr val="tx1">
                    <a:lumMod val="75000"/>
                    <a:lumOff val="25000"/>
                  </a:schemeClr>
                </a:solidFill>
                <a:latin typeface="Calibri" panose="020F0502020204030204" pitchFamily="34" charset="0"/>
                <a:cs typeface="Calibri" panose="020F0502020204030204" pitchFamily="34" charset="0"/>
              </a:rPr>
              <a:t>Exceeds behavioural and performance expectations in a number of areas;</a:t>
            </a:r>
            <a:r>
              <a:rPr lang="en-GB" sz="1600" dirty="0">
                <a:solidFill>
                  <a:schemeClr val="tx1">
                    <a:lumMod val="75000"/>
                    <a:lumOff val="25000"/>
                  </a:schemeClr>
                </a:solidFill>
                <a:latin typeface="Calibri" panose="020F0502020204030204" pitchFamily="34" charset="0"/>
                <a:cs typeface="Calibri" panose="020F0502020204030204" pitchFamily="34" charset="0"/>
              </a:rPr>
              <a:t> on track to continue developing within Seldoc. A self-starter where minimal challenge is required to keep performance on track in terms of output quality and deadlines.</a:t>
            </a:r>
          </a:p>
          <a:p>
            <a:pPr marL="285750" indent="-285750" algn="just">
              <a:lnSpc>
                <a:spcPct val="100000"/>
              </a:lnSpc>
              <a:spcBef>
                <a:spcPts val="0"/>
              </a:spcBef>
              <a:spcAft>
                <a:spcPts val="1800"/>
              </a:spcAft>
              <a:buSzPct val="110000"/>
              <a:buFont typeface="Wingdings" pitchFamily="2" charset="2"/>
              <a:buChar char="§"/>
            </a:pPr>
            <a:r>
              <a:rPr lang="en-GB" sz="1800" b="1" dirty="0">
                <a:solidFill>
                  <a:srgbClr val="003A5D"/>
                </a:solidFill>
                <a:latin typeface="Calibri" panose="020F0502020204030204" pitchFamily="34" charset="0"/>
                <a:cs typeface="Calibri" panose="020F0502020204030204" pitchFamily="34" charset="0"/>
              </a:rPr>
              <a:t>Level 4 </a:t>
            </a:r>
            <a:r>
              <a:rPr lang="en-GB" sz="1400" b="1" dirty="0">
                <a:solidFill>
                  <a:srgbClr val="003A5D"/>
                </a:solidFill>
                <a:latin typeface="Calibri" panose="020F0502020204030204" pitchFamily="34" charset="0"/>
                <a:cs typeface="Calibri" panose="020F0502020204030204" pitchFamily="34" charset="0"/>
              </a:rPr>
              <a:t>(Exceptional) </a:t>
            </a:r>
            <a:r>
              <a:rPr lang="en-GB" sz="1600" dirty="0">
                <a:solidFill>
                  <a:schemeClr val="tx1">
                    <a:lumMod val="75000"/>
                    <a:lumOff val="25000"/>
                  </a:schemeClr>
                </a:solidFill>
                <a:latin typeface="Calibri" panose="020F0502020204030204" pitchFamily="34" charset="0"/>
                <a:cs typeface="Calibri" panose="020F0502020204030204" pitchFamily="34" charset="0"/>
              </a:rPr>
              <a:t>– Top talent, demonstrates obvious high potential to advance further. Always exceeds expectations in job role, </a:t>
            </a:r>
            <a:r>
              <a:rPr lang="en-GB" sz="1600" b="1" dirty="0">
                <a:solidFill>
                  <a:schemeClr val="tx1">
                    <a:lumMod val="75000"/>
                    <a:lumOff val="25000"/>
                  </a:schemeClr>
                </a:solidFill>
                <a:latin typeface="Calibri" panose="020F0502020204030204" pitchFamily="34" charset="0"/>
                <a:cs typeface="Calibri" panose="020F0502020204030204" pitchFamily="34" charset="0"/>
              </a:rPr>
              <a:t>setting a new standard of performance and serving as a true role model </a:t>
            </a:r>
            <a:r>
              <a:rPr lang="en-GB" sz="1600" dirty="0">
                <a:solidFill>
                  <a:schemeClr val="tx1">
                    <a:lumMod val="75000"/>
                    <a:lumOff val="25000"/>
                  </a:schemeClr>
                </a:solidFill>
                <a:latin typeface="Calibri" panose="020F0502020204030204" pitchFamily="34" charset="0"/>
                <a:cs typeface="Calibri" panose="020F0502020204030204" pitchFamily="34" charset="0"/>
              </a:rPr>
              <a:t>to SELDOC’s values and behaviours. Brings new insight into SELDOC from outside the business and delivers improvement as a result, engaging effectively with colleagues and building positive momentum.</a:t>
            </a:r>
            <a:endParaRPr lang="en-GB" sz="18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590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107F-F2AC-1644-923B-434433C7A6D0}"/>
              </a:ext>
            </a:extLst>
          </p:cNvPr>
          <p:cNvSpPr>
            <a:spLocks noGrp="1"/>
          </p:cNvSpPr>
          <p:nvPr>
            <p:ph type="title"/>
          </p:nvPr>
        </p:nvSpPr>
        <p:spPr>
          <a:xfrm>
            <a:off x="444501" y="282809"/>
            <a:ext cx="11481491" cy="1280580"/>
          </a:xfrm>
        </p:spPr>
        <p:txBody>
          <a:bodyPr>
            <a:noAutofit/>
          </a:bodyPr>
          <a:lstStyle/>
          <a:p>
            <a:pPr>
              <a:lnSpc>
                <a:spcPct val="100000"/>
              </a:lnSpc>
            </a:pPr>
            <a:r>
              <a:rPr lang="en-GB" b="1" dirty="0">
                <a:latin typeface="Calibri" panose="020F0502020204030204" pitchFamily="34" charset="0"/>
                <a:cs typeface="Calibri" panose="020F0502020204030204" pitchFamily="34" charset="0"/>
              </a:rPr>
              <a:t>Catch-Ups and One-to-Ones Form </a:t>
            </a:r>
            <a:r>
              <a:rPr lang="en-GB" i="1" dirty="0">
                <a:latin typeface="Calibri" panose="020F0502020204030204" pitchFamily="34" charset="0"/>
                <a:cs typeface="Calibri" panose="020F0502020204030204" pitchFamily="34" charset="0"/>
              </a:rPr>
              <a:t>(making notes from one to ones is required)</a:t>
            </a:r>
            <a:endParaRPr lang="en-GB" i="1" dirty="0">
              <a:solidFill>
                <a:srgbClr val="6BC4E8"/>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B2A5129-07E0-0048-8340-E817FFB7CDE5}"/>
              </a:ext>
            </a:extLst>
          </p:cNvPr>
          <p:cNvSpPr txBox="1"/>
          <p:nvPr/>
        </p:nvSpPr>
        <p:spPr>
          <a:xfrm>
            <a:off x="598737" y="2323844"/>
            <a:ext cx="4387737" cy="2847806"/>
          </a:xfrm>
          <a:prstGeom prst="rect">
            <a:avLst/>
          </a:prstGeom>
        </p:spPr>
        <p:txBody>
          <a:bodyPr vert="horz" lIns="91440" tIns="45720" rIns="91440" bIns="45720" rtlCol="0" anchor="ctr">
            <a:noAutofit/>
          </a:bodyPr>
          <a:lstStyle>
            <a:lvl1pPr indent="0" algn="just">
              <a:lnSpc>
                <a:spcPct val="100000"/>
              </a:lnSpc>
              <a:spcBef>
                <a:spcPts val="0"/>
              </a:spcBef>
              <a:spcAft>
                <a:spcPts val="1200"/>
              </a:spcAft>
              <a:buFont typeface="Arial" panose="020B0604020202020204" pitchFamily="34" charset="0"/>
              <a:buNone/>
              <a:defRPr lang="en-US" sz="1600" smtClean="0">
                <a:solidFill>
                  <a:schemeClr val="tx1">
                    <a:lumMod val="75000"/>
                    <a:lumOff val="25000"/>
                  </a:schemeClr>
                </a:solidFill>
                <a:latin typeface="+mj-lt"/>
              </a:defRPr>
            </a:lvl1pPr>
            <a:lvl2pPr marL="685800" indent="-228600">
              <a:lnSpc>
                <a:spcPct val="90000"/>
              </a:lnSpc>
              <a:spcBef>
                <a:spcPts val="500"/>
              </a:spcBef>
              <a:buFont typeface="Arial" panose="020B0604020202020204" pitchFamily="34" charset="0"/>
              <a:buChar char="•"/>
              <a:defRPr lang="en-US" sz="1200" dirty="0" smtClean="0">
                <a:solidFill>
                  <a:schemeClr val="tx1">
                    <a:lumMod val="75000"/>
                    <a:lumOff val="25000"/>
                  </a:schemeClr>
                </a:solidFill>
              </a:defRPr>
            </a:lvl2pPr>
            <a:lvl3pPr marL="1143000" indent="-228600">
              <a:lnSpc>
                <a:spcPct val="90000"/>
              </a:lnSpc>
              <a:spcBef>
                <a:spcPts val="500"/>
              </a:spcBef>
              <a:buFont typeface="Arial" panose="020B0604020202020204" pitchFamily="34" charset="0"/>
              <a:buChar char="•"/>
              <a:defRPr lang="en-US" sz="1200" dirty="0" smtClean="0">
                <a:solidFill>
                  <a:schemeClr val="tx1">
                    <a:lumMod val="75000"/>
                    <a:lumOff val="25000"/>
                  </a:schemeClr>
                </a:solidFill>
              </a:defRPr>
            </a:lvl3pPr>
            <a:lvl4pPr marL="1600200" indent="-228600">
              <a:lnSpc>
                <a:spcPct val="90000"/>
              </a:lnSpc>
              <a:spcBef>
                <a:spcPts val="500"/>
              </a:spcBef>
              <a:buFont typeface="Arial" panose="020B0604020202020204" pitchFamily="34" charset="0"/>
              <a:buChar char="•"/>
              <a:defRPr lang="en-US" sz="1200" dirty="0" smtClean="0">
                <a:solidFill>
                  <a:schemeClr val="tx1">
                    <a:lumMod val="75000"/>
                    <a:lumOff val="25000"/>
                  </a:schemeClr>
                </a:solidFill>
              </a:defRPr>
            </a:lvl4pPr>
            <a:lvl5pPr marL="2057400" indent="-228600">
              <a:lnSpc>
                <a:spcPct val="90000"/>
              </a:lnSpc>
              <a:spcBef>
                <a:spcPts val="500"/>
              </a:spcBef>
              <a:buFont typeface="Arial" panose="020B0604020202020204" pitchFamily="34" charset="0"/>
              <a:buChar char="•"/>
              <a:defRPr lang="en-US" sz="1200" dirty="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latin typeface="Calibri" panose="020F0502020204030204" pitchFamily="34" charset="0"/>
                <a:cs typeface="Calibri" panose="020F0502020204030204" pitchFamily="34" charset="0"/>
              </a:rPr>
              <a:t>You should aim to have at least one monthly catch-up scheduled with your manager to discuss your progress against objectives, other areas where you may need support or value a conversation, and receive developmental feedback. These meetings must be documented and we recommend this easy format to capture notes. </a:t>
            </a:r>
            <a:endParaRPr lang="en-GB" strike="sngStrike" dirty="0">
              <a:latin typeface="Calibri" panose="020F0502020204030204" pitchFamily="34" charset="0"/>
              <a:cs typeface="Calibri" panose="020F0502020204030204" pitchFamily="34" charset="0"/>
            </a:endParaRPr>
          </a:p>
        </p:txBody>
      </p:sp>
      <p:cxnSp>
        <p:nvCxnSpPr>
          <p:cNvPr id="28" name="Elbow Connector 27">
            <a:extLst>
              <a:ext uri="{FF2B5EF4-FFF2-40B4-BE49-F238E27FC236}">
                <a16:creationId xmlns:a16="http://schemas.microsoft.com/office/drawing/2014/main" id="{5D6E50EE-403A-514C-B01C-59D64535F423}"/>
              </a:ext>
            </a:extLst>
          </p:cNvPr>
          <p:cNvCxnSpPr>
            <a:cxnSpLocks/>
          </p:cNvCxnSpPr>
          <p:nvPr/>
        </p:nvCxnSpPr>
        <p:spPr>
          <a:xfrm>
            <a:off x="2192359" y="4781323"/>
            <a:ext cx="3031532" cy="780654"/>
          </a:xfrm>
          <a:prstGeom prst="bentConnector3">
            <a:avLst>
              <a:gd name="adj1" fmla="val -150"/>
            </a:avLst>
          </a:prstGeom>
          <a:ln w="12700">
            <a:solidFill>
              <a:srgbClr val="003A5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Chart&#10;&#10;Description automatically generated">
            <a:extLst>
              <a:ext uri="{FF2B5EF4-FFF2-40B4-BE49-F238E27FC236}">
                <a16:creationId xmlns:a16="http://schemas.microsoft.com/office/drawing/2014/main" id="{E6CBC29E-3EFF-644D-AAC2-36F794203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489" y="1618294"/>
            <a:ext cx="4387737" cy="4901812"/>
          </a:xfrm>
          <a:prstGeom prst="rect">
            <a:avLst/>
          </a:prstGeom>
        </p:spPr>
      </p:pic>
    </p:spTree>
    <p:extLst>
      <p:ext uri="{BB962C8B-B14F-4D97-AF65-F5344CB8AC3E}">
        <p14:creationId xmlns:p14="http://schemas.microsoft.com/office/powerpoint/2010/main" val="100586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9D1638D-2CEA-3744-BA0F-A5D21F76C55E}"/>
              </a:ext>
            </a:extLst>
          </p:cNvPr>
          <p:cNvSpPr txBox="1"/>
          <p:nvPr/>
        </p:nvSpPr>
        <p:spPr>
          <a:xfrm>
            <a:off x="242716" y="254816"/>
            <a:ext cx="1644971" cy="1567001"/>
          </a:xfrm>
          <a:prstGeom prst="rect">
            <a:avLst/>
          </a:prstGeom>
          <a:solidFill>
            <a:srgbClr val="F5F5F5"/>
          </a:solidFill>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08CA15B9-5E34-5D46-9EFC-F630226AF9F4}"/>
              </a:ext>
            </a:extLst>
          </p:cNvPr>
          <p:cNvSpPr>
            <a:spLocks noGrp="1"/>
          </p:cNvSpPr>
          <p:nvPr>
            <p:ph type="title"/>
          </p:nvPr>
        </p:nvSpPr>
        <p:spPr>
          <a:xfrm>
            <a:off x="2014754" y="282809"/>
            <a:ext cx="8279620" cy="1280580"/>
          </a:xfrm>
        </p:spPr>
        <p:txBody>
          <a:bodyPr>
            <a:noAutofit/>
          </a:bodyPr>
          <a:lstStyle/>
          <a:p>
            <a:pPr>
              <a:lnSpc>
                <a:spcPct val="100000"/>
              </a:lnSpc>
            </a:pPr>
            <a:r>
              <a:rPr lang="en-GB" b="1" dirty="0">
                <a:latin typeface="Calibri" panose="020F0502020204030204" pitchFamily="34" charset="0"/>
                <a:cs typeface="Calibri" panose="020F0502020204030204" pitchFamily="34" charset="0"/>
              </a:rPr>
              <a:t>Appendix: Our Leadership Promise </a:t>
            </a:r>
            <a:r>
              <a:rPr lang="en-GB" i="1" dirty="0">
                <a:latin typeface="Calibri" panose="020F0502020204030204" pitchFamily="34" charset="0"/>
                <a:cs typeface="Calibri" panose="020F0502020204030204" pitchFamily="34" charset="0"/>
              </a:rPr>
              <a:t>(Executive Leadership Team Members only)</a:t>
            </a:r>
            <a:endParaRPr lang="en-GB" i="1" dirty="0">
              <a:solidFill>
                <a:srgbClr val="6BC4E8"/>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F77CA6A-23B5-9345-8407-4FAAD05AB651}"/>
              </a:ext>
            </a:extLst>
          </p:cNvPr>
          <p:cNvSpPr/>
          <p:nvPr/>
        </p:nvSpPr>
        <p:spPr>
          <a:xfrm>
            <a:off x="444502" y="1743099"/>
            <a:ext cx="10974805" cy="483209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b="1"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rPr>
              <a:t>Patients-First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perform my role in accordance with the highest professional standards.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support my colleagues in delivering excellent healthcare.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regularly communicate with my colleagues to ensure we are aligned on processes and dependencies.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b="1"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rPr>
              <a:t>Compassionate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am understanding of and responsive to my colleagues’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demonstrate to my colleagues that I value their contribution and input.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treat my colleagues with respect and kindness at all times.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b="1"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rPr>
              <a:t>Competent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make things happen in a timely manner and always complete what I started.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take ownership and accountability for my decisions and actions.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am honest about my strengths and weaknesses and ask for help when I need it. </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b="1"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rPr>
              <a:t>Empowering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collaborate with colleagues to achieve collective outcomes.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provide honest feedback to help my colleagues reach their full potential.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challenge and support my colleagues to ensure we deliver the best possible outcomes. </a:t>
            </a:r>
            <a:endParaRPr kumimoji="0" lang="en-GB" sz="2400" b="0"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b="1"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rPr>
              <a:t>Adaptable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am creative in my approach and bring bold, brave ideas to the table.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think strategically and take initiative to identify solutions not problems.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Segoe UI"/>
                <a:ea typeface="+mn-ea"/>
                <a:cs typeface="+mn-cs"/>
              </a:rPr>
              <a:t>I am committed to promoting the business both internally and externally.</a:t>
            </a:r>
            <a:endParaRPr kumimoji="0" lang="en-GB" sz="1600" b="0" i="0" u="none" strike="noStrike" kern="1200" cap="none" spc="0" normalizeH="0" baseline="0" noProof="0" dirty="0">
              <a:ln>
                <a:noFill/>
              </a:ln>
              <a:solidFill>
                <a:srgbClr val="003A5D"/>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6" name="Group 5">
            <a:extLst>
              <a:ext uri="{FF2B5EF4-FFF2-40B4-BE49-F238E27FC236}">
                <a16:creationId xmlns:a16="http://schemas.microsoft.com/office/drawing/2014/main" id="{38FDE224-A0F8-9847-B0C7-EE4391BD68BE}"/>
              </a:ext>
            </a:extLst>
          </p:cNvPr>
          <p:cNvGrpSpPr/>
          <p:nvPr/>
        </p:nvGrpSpPr>
        <p:grpSpPr>
          <a:xfrm>
            <a:off x="349411" y="105757"/>
            <a:ext cx="1400731" cy="1457632"/>
            <a:chOff x="3830030" y="1143000"/>
            <a:chExt cx="4531938" cy="4572000"/>
          </a:xfrm>
        </p:grpSpPr>
        <p:sp>
          <p:nvSpPr>
            <p:cNvPr id="7" name="Graphic 5">
              <a:extLst>
                <a:ext uri="{FF2B5EF4-FFF2-40B4-BE49-F238E27FC236}">
                  <a16:creationId xmlns:a16="http://schemas.microsoft.com/office/drawing/2014/main" id="{85D5D9CA-5251-3C4B-BAF4-C93055526DB4}"/>
                </a:ext>
              </a:extLst>
            </p:cNvPr>
            <p:cNvSpPr/>
            <p:nvPr/>
          </p:nvSpPr>
          <p:spPr>
            <a:xfrm>
              <a:off x="3905255" y="2286000"/>
              <a:ext cx="2551713" cy="3352800"/>
            </a:xfrm>
            <a:custGeom>
              <a:avLst/>
              <a:gdLst>
                <a:gd name="connsiteX0" fmla="*/ 494313 w 2551713"/>
                <a:gd name="connsiteY0" fmla="*/ 2057400 h 3352800"/>
                <a:gd name="connsiteX1" fmla="*/ 710721 w 2551713"/>
                <a:gd name="connsiteY1" fmla="*/ 1752600 h 3352800"/>
                <a:gd name="connsiteX2" fmla="*/ 418113 w 2551713"/>
                <a:gd name="connsiteY2" fmla="*/ 1447800 h 3352800"/>
                <a:gd name="connsiteX3" fmla="*/ 722913 w 2551713"/>
                <a:gd name="connsiteY3" fmla="*/ 1143000 h 3352800"/>
                <a:gd name="connsiteX4" fmla="*/ 722913 w 2551713"/>
                <a:gd name="connsiteY4" fmla="*/ 3352800 h 3352800"/>
                <a:gd name="connsiteX5" fmla="*/ 1180113 w 2551713"/>
                <a:gd name="connsiteY5" fmla="*/ 3352800 h 3352800"/>
                <a:gd name="connsiteX6" fmla="*/ 1180113 w 2551713"/>
                <a:gd name="connsiteY6" fmla="*/ 2057400 h 3352800"/>
                <a:gd name="connsiteX7" fmla="*/ 1865913 w 2551713"/>
                <a:gd name="connsiteY7" fmla="*/ 2057400 h 3352800"/>
                <a:gd name="connsiteX8" fmla="*/ 1865913 w 2551713"/>
                <a:gd name="connsiteY8" fmla="*/ 2590800 h 3352800"/>
                <a:gd name="connsiteX9" fmla="*/ 2323114 w 2551713"/>
                <a:gd name="connsiteY9" fmla="*/ 2590800 h 3352800"/>
                <a:gd name="connsiteX10" fmla="*/ 2323114 w 2551713"/>
                <a:gd name="connsiteY10" fmla="*/ 1905000 h 3352800"/>
                <a:gd name="connsiteX11" fmla="*/ 2018313 w 2551713"/>
                <a:gd name="connsiteY11" fmla="*/ 1600200 h 3352800"/>
                <a:gd name="connsiteX12" fmla="*/ 1484913 w 2551713"/>
                <a:gd name="connsiteY12" fmla="*/ 1600200 h 3352800"/>
                <a:gd name="connsiteX13" fmla="*/ 1484913 w 2551713"/>
                <a:gd name="connsiteY13" fmla="*/ 1066800 h 3352800"/>
                <a:gd name="connsiteX14" fmla="*/ 2551714 w 2551713"/>
                <a:gd name="connsiteY14" fmla="*/ 304800 h 3352800"/>
                <a:gd name="connsiteX15" fmla="*/ 2323114 w 2551713"/>
                <a:gd name="connsiteY15" fmla="*/ 0 h 3352800"/>
                <a:gd name="connsiteX16" fmla="*/ 1332513 w 2551713"/>
                <a:gd name="connsiteY16" fmla="*/ 685800 h 3352800"/>
                <a:gd name="connsiteX17" fmla="*/ 1103913 w 2551713"/>
                <a:gd name="connsiteY17" fmla="*/ 1143000 h 3352800"/>
                <a:gd name="connsiteX18" fmla="*/ 875313 w 2551713"/>
                <a:gd name="connsiteY18" fmla="*/ 685800 h 3352800"/>
                <a:gd name="connsiteX19" fmla="*/ 570513 w 2551713"/>
                <a:gd name="connsiteY19" fmla="*/ 685800 h 3352800"/>
                <a:gd name="connsiteX20" fmla="*/ 78261 w 2551713"/>
                <a:gd name="connsiteY20" fmla="*/ 1232916 h 3352800"/>
                <a:gd name="connsiteX21" fmla="*/ 88929 w 2551713"/>
                <a:gd name="connsiteY21" fmla="*/ 1652016 h 3352800"/>
                <a:gd name="connsiteX22" fmla="*/ 494313 w 2551713"/>
                <a:gd name="connsiteY22" fmla="*/ 2057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51713" h="3352800">
                  <a:moveTo>
                    <a:pt x="494313" y="2057400"/>
                  </a:moveTo>
                  <a:lnTo>
                    <a:pt x="710721" y="1752600"/>
                  </a:lnTo>
                  <a:lnTo>
                    <a:pt x="418113" y="1447800"/>
                  </a:lnTo>
                  <a:lnTo>
                    <a:pt x="722913" y="1143000"/>
                  </a:lnTo>
                  <a:lnTo>
                    <a:pt x="722913" y="3352800"/>
                  </a:lnTo>
                  <a:lnTo>
                    <a:pt x="1180113" y="3352800"/>
                  </a:lnTo>
                  <a:lnTo>
                    <a:pt x="1180113" y="2057400"/>
                  </a:lnTo>
                  <a:lnTo>
                    <a:pt x="1865913" y="2057400"/>
                  </a:lnTo>
                  <a:lnTo>
                    <a:pt x="1865913" y="2590800"/>
                  </a:lnTo>
                  <a:lnTo>
                    <a:pt x="2323114" y="2590800"/>
                  </a:lnTo>
                  <a:lnTo>
                    <a:pt x="2323114" y="1905000"/>
                  </a:lnTo>
                  <a:cubicBezTo>
                    <a:pt x="2323114" y="1736665"/>
                    <a:pt x="2186649" y="1600200"/>
                    <a:pt x="2018313" y="1600200"/>
                  </a:cubicBezTo>
                  <a:lnTo>
                    <a:pt x="1484913" y="1600200"/>
                  </a:lnTo>
                  <a:lnTo>
                    <a:pt x="1484913" y="1066800"/>
                  </a:lnTo>
                  <a:lnTo>
                    <a:pt x="2551714" y="304800"/>
                  </a:lnTo>
                  <a:lnTo>
                    <a:pt x="2323114" y="0"/>
                  </a:lnTo>
                  <a:lnTo>
                    <a:pt x="1332513" y="685800"/>
                  </a:lnTo>
                  <a:lnTo>
                    <a:pt x="1103913" y="1143000"/>
                  </a:lnTo>
                  <a:lnTo>
                    <a:pt x="875313" y="685800"/>
                  </a:lnTo>
                  <a:lnTo>
                    <a:pt x="570513" y="685800"/>
                  </a:lnTo>
                  <a:lnTo>
                    <a:pt x="78261" y="1232916"/>
                  </a:lnTo>
                  <a:cubicBezTo>
                    <a:pt x="-30076" y="1353274"/>
                    <a:pt x="-25390" y="1537325"/>
                    <a:pt x="88929" y="1652016"/>
                  </a:cubicBezTo>
                  <a:lnTo>
                    <a:pt x="494313" y="2057400"/>
                  </a:lnTo>
                  <a:close/>
                </a:path>
              </a:pathLst>
            </a:custGeom>
            <a:solidFill>
              <a:srgbClr val="63C8CD"/>
            </a:solidFill>
            <a:ln w="9525" cap="flat">
              <a:noFill/>
              <a:prstDash val="solid"/>
              <a:miter/>
            </a:ln>
          </p:spPr>
          <p:txBody>
            <a:bodyPr rtlCol="0" anchor="ctr"/>
            <a:lstStyle/>
            <a:p>
              <a:endParaRPr lang="en-GB"/>
            </a:p>
          </p:txBody>
        </p:sp>
        <p:sp>
          <p:nvSpPr>
            <p:cNvPr id="8" name="Graphic 5">
              <a:extLst>
                <a:ext uri="{FF2B5EF4-FFF2-40B4-BE49-F238E27FC236}">
                  <a16:creationId xmlns:a16="http://schemas.microsoft.com/office/drawing/2014/main" id="{3ADD75CB-2291-CC45-8334-CD45676A6E59}"/>
                </a:ext>
              </a:extLst>
            </p:cNvPr>
            <p:cNvSpPr/>
            <p:nvPr/>
          </p:nvSpPr>
          <p:spPr>
            <a:xfrm>
              <a:off x="4780568" y="2971800"/>
              <a:ext cx="457200" cy="457200"/>
            </a:xfrm>
            <a:custGeom>
              <a:avLst/>
              <a:gdLst>
                <a:gd name="connsiteX0" fmla="*/ 457200 w 457200"/>
                <a:gd name="connsiteY0" fmla="*/ 0 h 457200"/>
                <a:gd name="connsiteX1" fmla="*/ 152400 w 457200"/>
                <a:gd name="connsiteY1" fmla="*/ 0 h 457200"/>
                <a:gd name="connsiteX2" fmla="*/ 0 w 457200"/>
                <a:gd name="connsiteY2" fmla="*/ 0 h 457200"/>
                <a:gd name="connsiteX3" fmla="*/ 228600 w 457200"/>
                <a:gd name="connsiteY3" fmla="*/ 457200 h 457200"/>
                <a:gd name="connsiteX4" fmla="*/ 457200 w 457200"/>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457200" y="0"/>
                  </a:moveTo>
                  <a:lnTo>
                    <a:pt x="152400" y="0"/>
                  </a:lnTo>
                  <a:lnTo>
                    <a:pt x="0" y="0"/>
                  </a:lnTo>
                  <a:lnTo>
                    <a:pt x="228600" y="457200"/>
                  </a:lnTo>
                  <a:lnTo>
                    <a:pt x="457200" y="0"/>
                  </a:lnTo>
                  <a:close/>
                </a:path>
              </a:pathLst>
            </a:custGeom>
            <a:solidFill>
              <a:srgbClr val="EF9F35"/>
            </a:solidFill>
            <a:ln w="9525" cap="flat">
              <a:noFill/>
              <a:prstDash val="solid"/>
              <a:miter/>
            </a:ln>
          </p:spPr>
          <p:txBody>
            <a:bodyPr rtlCol="0" anchor="ctr"/>
            <a:lstStyle/>
            <a:p>
              <a:endParaRPr lang="en-GB"/>
            </a:p>
          </p:txBody>
        </p:sp>
        <p:sp>
          <p:nvSpPr>
            <p:cNvPr id="9" name="Graphic 5">
              <a:extLst>
                <a:ext uri="{FF2B5EF4-FFF2-40B4-BE49-F238E27FC236}">
                  <a16:creationId xmlns:a16="http://schemas.microsoft.com/office/drawing/2014/main" id="{334E36B6-6FE1-8C49-BBF0-D4C3B13A9955}"/>
                </a:ext>
              </a:extLst>
            </p:cNvPr>
            <p:cNvSpPr/>
            <p:nvPr/>
          </p:nvSpPr>
          <p:spPr>
            <a:xfrm>
              <a:off x="4475768" y="2057400"/>
              <a:ext cx="914399" cy="914400"/>
            </a:xfrm>
            <a:custGeom>
              <a:avLst/>
              <a:gdLst>
                <a:gd name="connsiteX0" fmla="*/ 914400 w 914399"/>
                <a:gd name="connsiteY0" fmla="*/ 457200 h 914400"/>
                <a:gd name="connsiteX1" fmla="*/ 457200 w 914399"/>
                <a:gd name="connsiteY1" fmla="*/ 914400 h 914400"/>
                <a:gd name="connsiteX2" fmla="*/ 0 w 914399"/>
                <a:gd name="connsiteY2" fmla="*/ 457200 h 914400"/>
                <a:gd name="connsiteX3" fmla="*/ 457200 w 914399"/>
                <a:gd name="connsiteY3" fmla="*/ 0 h 914400"/>
                <a:gd name="connsiteX4" fmla="*/ 914400 w 914399"/>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 h="914400">
                  <a:moveTo>
                    <a:pt x="914400" y="457200"/>
                  </a:moveTo>
                  <a:cubicBezTo>
                    <a:pt x="914400" y="709705"/>
                    <a:pt x="709705" y="914400"/>
                    <a:pt x="457200" y="914400"/>
                  </a:cubicBezTo>
                  <a:cubicBezTo>
                    <a:pt x="204695" y="914400"/>
                    <a:pt x="0" y="709705"/>
                    <a:pt x="0" y="457200"/>
                  </a:cubicBezTo>
                  <a:cubicBezTo>
                    <a:pt x="0" y="204695"/>
                    <a:pt x="204695" y="0"/>
                    <a:pt x="457200" y="0"/>
                  </a:cubicBezTo>
                  <a:cubicBezTo>
                    <a:pt x="709705" y="0"/>
                    <a:pt x="914400" y="204695"/>
                    <a:pt x="914400" y="457200"/>
                  </a:cubicBezTo>
                  <a:close/>
                </a:path>
              </a:pathLst>
            </a:custGeom>
            <a:solidFill>
              <a:srgbClr val="63C8CD"/>
            </a:solidFill>
            <a:ln w="9525" cap="flat">
              <a:noFill/>
              <a:prstDash val="solid"/>
              <a:miter/>
            </a:ln>
          </p:spPr>
          <p:txBody>
            <a:bodyPr rtlCol="0" anchor="ctr"/>
            <a:lstStyle/>
            <a:p>
              <a:endParaRPr lang="en-GB"/>
            </a:p>
          </p:txBody>
        </p:sp>
        <p:sp>
          <p:nvSpPr>
            <p:cNvPr id="10" name="Graphic 5">
              <a:extLst>
                <a:ext uri="{FF2B5EF4-FFF2-40B4-BE49-F238E27FC236}">
                  <a16:creationId xmlns:a16="http://schemas.microsoft.com/office/drawing/2014/main" id="{1FC8F223-0FE2-7449-9F2F-216E61A42C31}"/>
                </a:ext>
              </a:extLst>
            </p:cNvPr>
            <p:cNvSpPr/>
            <p:nvPr/>
          </p:nvSpPr>
          <p:spPr>
            <a:xfrm>
              <a:off x="5466368" y="4876800"/>
              <a:ext cx="1524000" cy="762000"/>
            </a:xfrm>
            <a:custGeom>
              <a:avLst/>
              <a:gdLst>
                <a:gd name="connsiteX0" fmla="*/ 0 w 1524000"/>
                <a:gd name="connsiteY0" fmla="*/ 0 h 762000"/>
                <a:gd name="connsiteX1" fmla="*/ 0 w 1524000"/>
                <a:gd name="connsiteY1" fmla="*/ 762000 h 762000"/>
                <a:gd name="connsiteX2" fmla="*/ 1524000 w 1524000"/>
                <a:gd name="connsiteY2" fmla="*/ 762000 h 762000"/>
                <a:gd name="connsiteX3" fmla="*/ 1524000 w 1524000"/>
                <a:gd name="connsiteY3" fmla="*/ 0 h 762000"/>
                <a:gd name="connsiteX4" fmla="*/ 762000 w 1524000"/>
                <a:gd name="connsiteY4" fmla="*/ 0 h 762000"/>
                <a:gd name="connsiteX5" fmla="*/ 304800 w 1524000"/>
                <a:gd name="connsiteY5" fmla="*/ 0 h 762000"/>
                <a:gd name="connsiteX6" fmla="*/ 0 w 1524000"/>
                <a:gd name="connsiteY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762000">
                  <a:moveTo>
                    <a:pt x="0" y="0"/>
                  </a:moveTo>
                  <a:lnTo>
                    <a:pt x="0" y="762000"/>
                  </a:lnTo>
                  <a:lnTo>
                    <a:pt x="1524000" y="762000"/>
                  </a:lnTo>
                  <a:lnTo>
                    <a:pt x="1524000" y="0"/>
                  </a:lnTo>
                  <a:lnTo>
                    <a:pt x="762000" y="0"/>
                  </a:lnTo>
                  <a:lnTo>
                    <a:pt x="304800" y="0"/>
                  </a:lnTo>
                  <a:lnTo>
                    <a:pt x="0" y="0"/>
                  </a:lnTo>
                  <a:close/>
                </a:path>
              </a:pathLst>
            </a:custGeom>
            <a:solidFill>
              <a:srgbClr val="003A5D"/>
            </a:solidFill>
            <a:ln w="9525" cap="flat">
              <a:noFill/>
              <a:prstDash val="solid"/>
              <a:miter/>
            </a:ln>
          </p:spPr>
          <p:txBody>
            <a:bodyPr rtlCol="0" anchor="ctr"/>
            <a:lstStyle/>
            <a:p>
              <a:endParaRPr lang="en-GB"/>
            </a:p>
          </p:txBody>
        </p:sp>
        <p:sp>
          <p:nvSpPr>
            <p:cNvPr id="11" name="Graphic 5">
              <a:extLst>
                <a:ext uri="{FF2B5EF4-FFF2-40B4-BE49-F238E27FC236}">
                  <a16:creationId xmlns:a16="http://schemas.microsoft.com/office/drawing/2014/main" id="{88F9C596-3F75-834B-A4AF-37876EA08814}"/>
                </a:ext>
              </a:extLst>
            </p:cNvPr>
            <p:cNvSpPr/>
            <p:nvPr/>
          </p:nvSpPr>
          <p:spPr>
            <a:xfrm>
              <a:off x="7210999" y="1363630"/>
              <a:ext cx="930339" cy="930339"/>
            </a:xfrm>
            <a:custGeom>
              <a:avLst/>
              <a:gdLst>
                <a:gd name="connsiteX0" fmla="*/ 443834 w 930339"/>
                <a:gd name="connsiteY0" fmla="*/ 16352 h 930339"/>
                <a:gd name="connsiteX1" fmla="*/ 16352 w 930339"/>
                <a:gd name="connsiteY1" fmla="*/ 443834 h 930339"/>
                <a:gd name="connsiteX2" fmla="*/ 769 w 930339"/>
                <a:gd name="connsiteY2" fmla="*/ 470923 h 930339"/>
                <a:gd name="connsiteX3" fmla="*/ 16352 w 930339"/>
                <a:gd name="connsiteY3" fmla="*/ 486506 h 930339"/>
                <a:gd name="connsiteX4" fmla="*/ 443834 w 930339"/>
                <a:gd name="connsiteY4" fmla="*/ 913988 h 930339"/>
                <a:gd name="connsiteX5" fmla="*/ 470923 w 930339"/>
                <a:gd name="connsiteY5" fmla="*/ 929571 h 930339"/>
                <a:gd name="connsiteX6" fmla="*/ 486506 w 930339"/>
                <a:gd name="connsiteY6" fmla="*/ 913988 h 930339"/>
                <a:gd name="connsiteX7" fmla="*/ 913988 w 930339"/>
                <a:gd name="connsiteY7" fmla="*/ 486506 h 930339"/>
                <a:gd name="connsiteX8" fmla="*/ 929571 w 930339"/>
                <a:gd name="connsiteY8" fmla="*/ 459417 h 930339"/>
                <a:gd name="connsiteX9" fmla="*/ 913988 w 930339"/>
                <a:gd name="connsiteY9" fmla="*/ 443834 h 930339"/>
                <a:gd name="connsiteX10" fmla="*/ 486506 w 930339"/>
                <a:gd name="connsiteY10" fmla="*/ 16352 h 930339"/>
                <a:gd name="connsiteX11" fmla="*/ 459417 w 930339"/>
                <a:gd name="connsiteY11" fmla="*/ 769 h 930339"/>
                <a:gd name="connsiteX12" fmla="*/ 443834 w 930339"/>
                <a:gd name="connsiteY12" fmla="*/ 16352 h 93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339" h="930339">
                  <a:moveTo>
                    <a:pt x="443834" y="16352"/>
                  </a:moveTo>
                  <a:cubicBezTo>
                    <a:pt x="387008" y="224444"/>
                    <a:pt x="224444" y="387008"/>
                    <a:pt x="16352" y="443834"/>
                  </a:cubicBezTo>
                  <a:cubicBezTo>
                    <a:pt x="4569" y="447015"/>
                    <a:pt x="-2412" y="459140"/>
                    <a:pt x="769" y="470923"/>
                  </a:cubicBezTo>
                  <a:cubicBezTo>
                    <a:pt x="2817" y="478524"/>
                    <a:pt x="8751" y="484458"/>
                    <a:pt x="16352" y="486506"/>
                  </a:cubicBezTo>
                  <a:cubicBezTo>
                    <a:pt x="224444" y="543332"/>
                    <a:pt x="387008" y="705895"/>
                    <a:pt x="443834" y="913988"/>
                  </a:cubicBezTo>
                  <a:cubicBezTo>
                    <a:pt x="447015" y="925770"/>
                    <a:pt x="459141" y="932752"/>
                    <a:pt x="470923" y="929571"/>
                  </a:cubicBezTo>
                  <a:cubicBezTo>
                    <a:pt x="478524" y="927523"/>
                    <a:pt x="484458" y="921589"/>
                    <a:pt x="486506" y="913988"/>
                  </a:cubicBezTo>
                  <a:cubicBezTo>
                    <a:pt x="543332" y="705895"/>
                    <a:pt x="705895" y="543332"/>
                    <a:pt x="913988" y="486506"/>
                  </a:cubicBezTo>
                  <a:cubicBezTo>
                    <a:pt x="925770" y="483324"/>
                    <a:pt x="932752" y="471199"/>
                    <a:pt x="929571" y="459417"/>
                  </a:cubicBezTo>
                  <a:cubicBezTo>
                    <a:pt x="927523" y="451816"/>
                    <a:pt x="921589" y="445882"/>
                    <a:pt x="913988" y="443834"/>
                  </a:cubicBezTo>
                  <a:cubicBezTo>
                    <a:pt x="705895" y="387008"/>
                    <a:pt x="543332" y="224444"/>
                    <a:pt x="486506" y="16352"/>
                  </a:cubicBezTo>
                  <a:cubicBezTo>
                    <a:pt x="483325" y="4569"/>
                    <a:pt x="471199" y="-2413"/>
                    <a:pt x="459417" y="769"/>
                  </a:cubicBezTo>
                  <a:cubicBezTo>
                    <a:pt x="451825" y="2817"/>
                    <a:pt x="445891" y="8751"/>
                    <a:pt x="443834" y="16352"/>
                  </a:cubicBezTo>
                  <a:close/>
                </a:path>
              </a:pathLst>
            </a:custGeom>
            <a:solidFill>
              <a:srgbClr val="F7D04F"/>
            </a:solidFill>
            <a:ln w="9525" cap="flat">
              <a:noFill/>
              <a:prstDash val="solid"/>
              <a:miter/>
            </a:ln>
          </p:spPr>
          <p:txBody>
            <a:bodyPr rtlCol="0" anchor="ctr"/>
            <a:lstStyle/>
            <a:p>
              <a:endParaRPr lang="en-GB"/>
            </a:p>
          </p:txBody>
        </p:sp>
        <p:grpSp>
          <p:nvGrpSpPr>
            <p:cNvPr id="12" name="Graphic 5">
              <a:extLst>
                <a:ext uri="{FF2B5EF4-FFF2-40B4-BE49-F238E27FC236}">
                  <a16:creationId xmlns:a16="http://schemas.microsoft.com/office/drawing/2014/main" id="{A9FE01BA-F5EB-DC4A-BF0B-703D69C26DB5}"/>
                </a:ext>
              </a:extLst>
            </p:cNvPr>
            <p:cNvGrpSpPr/>
            <p:nvPr/>
          </p:nvGrpSpPr>
          <p:grpSpPr>
            <a:xfrm>
              <a:off x="3830030" y="1143000"/>
              <a:ext cx="4531938" cy="4572000"/>
              <a:chOff x="3830030" y="1143000"/>
              <a:chExt cx="4531938" cy="4572000"/>
            </a:xfrm>
            <a:solidFill>
              <a:srgbClr val="3C3C48"/>
            </a:solidFill>
          </p:grpSpPr>
          <p:sp>
            <p:nvSpPr>
              <p:cNvPr id="13" name="Graphic 5">
                <a:extLst>
                  <a:ext uri="{FF2B5EF4-FFF2-40B4-BE49-F238E27FC236}">
                    <a16:creationId xmlns:a16="http://schemas.microsoft.com/office/drawing/2014/main" id="{296D4E82-CBD8-4248-A9C8-D4A58182C72E}"/>
                  </a:ext>
                </a:extLst>
              </p:cNvPr>
              <p:cNvSpPr/>
              <p:nvPr/>
            </p:nvSpPr>
            <p:spPr>
              <a:xfrm>
                <a:off x="3830030" y="1980205"/>
                <a:ext cx="3236538" cy="3734794"/>
              </a:xfrm>
              <a:custGeom>
                <a:avLst/>
                <a:gdLst>
                  <a:gd name="connsiteX0" fmla="*/ 515437 w 3236538"/>
                  <a:gd name="connsiteY0" fmla="*/ 2417297 h 3734794"/>
                  <a:gd name="connsiteX1" fmla="*/ 575635 w 3236538"/>
                  <a:gd name="connsiteY1" fmla="*/ 2439395 h 3734794"/>
                  <a:gd name="connsiteX2" fmla="*/ 632023 w 3236538"/>
                  <a:gd name="connsiteY2" fmla="*/ 2407391 h 3734794"/>
                  <a:gd name="connsiteX3" fmla="*/ 721939 w 3236538"/>
                  <a:gd name="connsiteY3" fmla="*/ 2280137 h 3734794"/>
                  <a:gd name="connsiteX4" fmla="*/ 721939 w 3236538"/>
                  <a:gd name="connsiteY4" fmla="*/ 3658595 h 3734794"/>
                  <a:gd name="connsiteX5" fmla="*/ 798139 w 3236538"/>
                  <a:gd name="connsiteY5" fmla="*/ 3734795 h 3734794"/>
                  <a:gd name="connsiteX6" fmla="*/ 1255339 w 3236538"/>
                  <a:gd name="connsiteY6" fmla="*/ 3734795 h 3734794"/>
                  <a:gd name="connsiteX7" fmla="*/ 1331539 w 3236538"/>
                  <a:gd name="connsiteY7" fmla="*/ 3658595 h 3734794"/>
                  <a:gd name="connsiteX8" fmla="*/ 1331539 w 3236538"/>
                  <a:gd name="connsiteY8" fmla="*/ 2439395 h 3734794"/>
                  <a:gd name="connsiteX9" fmla="*/ 1864939 w 3236538"/>
                  <a:gd name="connsiteY9" fmla="*/ 2439395 h 3734794"/>
                  <a:gd name="connsiteX10" fmla="*/ 1864939 w 3236538"/>
                  <a:gd name="connsiteY10" fmla="*/ 2820395 h 3734794"/>
                  <a:gd name="connsiteX11" fmla="*/ 1636339 w 3236538"/>
                  <a:gd name="connsiteY11" fmla="*/ 2820395 h 3734794"/>
                  <a:gd name="connsiteX12" fmla="*/ 1560139 w 3236538"/>
                  <a:gd name="connsiteY12" fmla="*/ 2896595 h 3734794"/>
                  <a:gd name="connsiteX13" fmla="*/ 1560139 w 3236538"/>
                  <a:gd name="connsiteY13" fmla="*/ 3658595 h 3734794"/>
                  <a:gd name="connsiteX14" fmla="*/ 1636339 w 3236538"/>
                  <a:gd name="connsiteY14" fmla="*/ 3734795 h 3734794"/>
                  <a:gd name="connsiteX15" fmla="*/ 3160339 w 3236538"/>
                  <a:gd name="connsiteY15" fmla="*/ 3734795 h 3734794"/>
                  <a:gd name="connsiteX16" fmla="*/ 3236539 w 3236538"/>
                  <a:gd name="connsiteY16" fmla="*/ 3658595 h 3734794"/>
                  <a:gd name="connsiteX17" fmla="*/ 3236539 w 3236538"/>
                  <a:gd name="connsiteY17" fmla="*/ 2896595 h 3734794"/>
                  <a:gd name="connsiteX18" fmla="*/ 3160339 w 3236538"/>
                  <a:gd name="connsiteY18" fmla="*/ 2820395 h 3734794"/>
                  <a:gd name="connsiteX19" fmla="*/ 2474539 w 3236538"/>
                  <a:gd name="connsiteY19" fmla="*/ 2820395 h 3734794"/>
                  <a:gd name="connsiteX20" fmla="*/ 2474539 w 3236538"/>
                  <a:gd name="connsiteY20" fmla="*/ 2210795 h 3734794"/>
                  <a:gd name="connsiteX21" fmla="*/ 2093539 w 3236538"/>
                  <a:gd name="connsiteY21" fmla="*/ 1829795 h 3734794"/>
                  <a:gd name="connsiteX22" fmla="*/ 1636339 w 3236538"/>
                  <a:gd name="connsiteY22" fmla="*/ 1829795 h 3734794"/>
                  <a:gd name="connsiteX23" fmla="*/ 1636339 w 3236538"/>
                  <a:gd name="connsiteY23" fmla="*/ 1411457 h 3734794"/>
                  <a:gd name="connsiteX24" fmla="*/ 2671135 w 3236538"/>
                  <a:gd name="connsiteY24" fmla="*/ 672317 h 3734794"/>
                  <a:gd name="connsiteX25" fmla="*/ 2702377 w 3236538"/>
                  <a:gd name="connsiteY25" fmla="*/ 622025 h 3734794"/>
                  <a:gd name="connsiteX26" fmla="*/ 2687899 w 3236538"/>
                  <a:gd name="connsiteY26" fmla="*/ 564875 h 3734794"/>
                  <a:gd name="connsiteX27" fmla="*/ 2459299 w 3236538"/>
                  <a:gd name="connsiteY27" fmla="*/ 260075 h 3734794"/>
                  <a:gd name="connsiteX28" fmla="*/ 2354905 w 3236538"/>
                  <a:gd name="connsiteY28" fmla="*/ 243311 h 3734794"/>
                  <a:gd name="connsiteX29" fmla="*/ 1573855 w 3236538"/>
                  <a:gd name="connsiteY29" fmla="*/ 783569 h 3734794"/>
                  <a:gd name="connsiteX30" fmla="*/ 1352780 w 3236538"/>
                  <a:gd name="connsiteY30" fmla="*/ 62355 h 3734794"/>
                  <a:gd name="connsiteX31" fmla="*/ 631566 w 3236538"/>
                  <a:gd name="connsiteY31" fmla="*/ 283430 h 3734794"/>
                  <a:gd name="connsiteX32" fmla="*/ 730330 w 3236538"/>
                  <a:gd name="connsiteY32" fmla="*/ 915395 h 3734794"/>
                  <a:gd name="connsiteX33" fmla="*/ 645748 w 3236538"/>
                  <a:gd name="connsiteY33" fmla="*/ 915395 h 3734794"/>
                  <a:gd name="connsiteX34" fmla="*/ 589360 w 3236538"/>
                  <a:gd name="connsiteY34" fmla="*/ 940541 h 3734794"/>
                  <a:gd name="connsiteX35" fmla="*/ 97108 w 3236538"/>
                  <a:gd name="connsiteY35" fmla="*/ 1487657 h 3734794"/>
                  <a:gd name="connsiteX36" fmla="*/ 112348 w 3236538"/>
                  <a:gd name="connsiteY36" fmla="*/ 2011913 h 3734794"/>
                  <a:gd name="connsiteX37" fmla="*/ 515437 w 3236538"/>
                  <a:gd name="connsiteY37" fmla="*/ 2417297 h 3734794"/>
                  <a:gd name="connsiteX38" fmla="*/ 721939 w 3236538"/>
                  <a:gd name="connsiteY38" fmla="*/ 1883897 h 3734794"/>
                  <a:gd name="connsiteX39" fmla="*/ 600019 w 3236538"/>
                  <a:gd name="connsiteY39" fmla="*/ 1753595 h 3734794"/>
                  <a:gd name="connsiteX40" fmla="*/ 721939 w 3236538"/>
                  <a:gd name="connsiteY40" fmla="*/ 1631675 h 3734794"/>
                  <a:gd name="connsiteX41" fmla="*/ 721939 w 3236538"/>
                  <a:gd name="connsiteY41" fmla="*/ 1883897 h 3734794"/>
                  <a:gd name="connsiteX42" fmla="*/ 3084139 w 3236538"/>
                  <a:gd name="connsiteY42" fmla="*/ 3582395 h 3734794"/>
                  <a:gd name="connsiteX43" fmla="*/ 1712539 w 3236538"/>
                  <a:gd name="connsiteY43" fmla="*/ 3582395 h 3734794"/>
                  <a:gd name="connsiteX44" fmla="*/ 1712539 w 3236538"/>
                  <a:gd name="connsiteY44" fmla="*/ 2972795 h 3734794"/>
                  <a:gd name="connsiteX45" fmla="*/ 3084139 w 3236538"/>
                  <a:gd name="connsiteY45" fmla="*/ 2972795 h 3734794"/>
                  <a:gd name="connsiteX46" fmla="*/ 3084139 w 3236538"/>
                  <a:gd name="connsiteY46" fmla="*/ 3582395 h 3734794"/>
                  <a:gd name="connsiteX47" fmla="*/ 1284295 w 3236538"/>
                  <a:gd name="connsiteY47" fmla="*/ 1067795 h 3734794"/>
                  <a:gd name="connsiteX48" fmla="*/ 1179139 w 3236538"/>
                  <a:gd name="connsiteY48" fmla="*/ 1278107 h 3734794"/>
                  <a:gd name="connsiteX49" fmla="*/ 1073983 w 3236538"/>
                  <a:gd name="connsiteY49" fmla="*/ 1067795 h 3734794"/>
                  <a:gd name="connsiteX50" fmla="*/ 1284295 w 3236538"/>
                  <a:gd name="connsiteY50" fmla="*/ 1067795 h 3734794"/>
                  <a:gd name="connsiteX51" fmla="*/ 721939 w 3236538"/>
                  <a:gd name="connsiteY51" fmla="*/ 534395 h 3734794"/>
                  <a:gd name="connsiteX52" fmla="*/ 1102939 w 3236538"/>
                  <a:gd name="connsiteY52" fmla="*/ 153395 h 3734794"/>
                  <a:gd name="connsiteX53" fmla="*/ 1483939 w 3236538"/>
                  <a:gd name="connsiteY53" fmla="*/ 534395 h 3734794"/>
                  <a:gd name="connsiteX54" fmla="*/ 1102939 w 3236538"/>
                  <a:gd name="connsiteY54" fmla="*/ 915395 h 3734794"/>
                  <a:gd name="connsiteX55" fmla="*/ 721939 w 3236538"/>
                  <a:gd name="connsiteY55" fmla="*/ 534395 h 3734794"/>
                  <a:gd name="connsiteX56" fmla="*/ 209875 w 3236538"/>
                  <a:gd name="connsiteY56" fmla="*/ 1589765 h 3734794"/>
                  <a:gd name="connsiteX57" fmla="*/ 680029 w 3236538"/>
                  <a:gd name="connsiteY57" fmla="*/ 1067795 h 3734794"/>
                  <a:gd name="connsiteX58" fmla="*/ 903295 w 3236538"/>
                  <a:gd name="connsiteY58" fmla="*/ 1067795 h 3734794"/>
                  <a:gd name="connsiteX59" fmla="*/ 1111321 w 3236538"/>
                  <a:gd name="connsiteY59" fmla="*/ 1483085 h 3734794"/>
                  <a:gd name="connsiteX60" fmla="*/ 1213886 w 3236538"/>
                  <a:gd name="connsiteY60" fmla="*/ 1516156 h 3734794"/>
                  <a:gd name="connsiteX61" fmla="*/ 1246957 w 3236538"/>
                  <a:gd name="connsiteY61" fmla="*/ 1483085 h 3734794"/>
                  <a:gd name="connsiteX62" fmla="*/ 1467175 w 3236538"/>
                  <a:gd name="connsiteY62" fmla="*/ 1043411 h 3734794"/>
                  <a:gd name="connsiteX63" fmla="*/ 2381575 w 3236538"/>
                  <a:gd name="connsiteY63" fmla="*/ 410189 h 3734794"/>
                  <a:gd name="connsiteX64" fmla="*/ 2519497 w 3236538"/>
                  <a:gd name="connsiteY64" fmla="*/ 593831 h 3734794"/>
                  <a:gd name="connsiteX65" fmla="*/ 1515943 w 3236538"/>
                  <a:gd name="connsiteY65" fmla="*/ 1310873 h 3734794"/>
                  <a:gd name="connsiteX66" fmla="*/ 1483939 w 3236538"/>
                  <a:gd name="connsiteY66" fmla="*/ 1372595 h 3734794"/>
                  <a:gd name="connsiteX67" fmla="*/ 1483939 w 3236538"/>
                  <a:gd name="connsiteY67" fmla="*/ 1905995 h 3734794"/>
                  <a:gd name="connsiteX68" fmla="*/ 1560139 w 3236538"/>
                  <a:gd name="connsiteY68" fmla="*/ 1982195 h 3734794"/>
                  <a:gd name="connsiteX69" fmla="*/ 2093539 w 3236538"/>
                  <a:gd name="connsiteY69" fmla="*/ 1982195 h 3734794"/>
                  <a:gd name="connsiteX70" fmla="*/ 2322139 w 3236538"/>
                  <a:gd name="connsiteY70" fmla="*/ 2210795 h 3734794"/>
                  <a:gd name="connsiteX71" fmla="*/ 2322139 w 3236538"/>
                  <a:gd name="connsiteY71" fmla="*/ 2820395 h 3734794"/>
                  <a:gd name="connsiteX72" fmla="*/ 2017339 w 3236538"/>
                  <a:gd name="connsiteY72" fmla="*/ 2820395 h 3734794"/>
                  <a:gd name="connsiteX73" fmla="*/ 2017339 w 3236538"/>
                  <a:gd name="connsiteY73" fmla="*/ 2363195 h 3734794"/>
                  <a:gd name="connsiteX74" fmla="*/ 1941139 w 3236538"/>
                  <a:gd name="connsiteY74" fmla="*/ 2286995 h 3734794"/>
                  <a:gd name="connsiteX75" fmla="*/ 1255339 w 3236538"/>
                  <a:gd name="connsiteY75" fmla="*/ 2286995 h 3734794"/>
                  <a:gd name="connsiteX76" fmla="*/ 1179139 w 3236538"/>
                  <a:gd name="connsiteY76" fmla="*/ 2363195 h 3734794"/>
                  <a:gd name="connsiteX77" fmla="*/ 1179139 w 3236538"/>
                  <a:gd name="connsiteY77" fmla="*/ 3582395 h 3734794"/>
                  <a:gd name="connsiteX78" fmla="*/ 874339 w 3236538"/>
                  <a:gd name="connsiteY78" fmla="*/ 3582395 h 3734794"/>
                  <a:gd name="connsiteX79" fmla="*/ 874339 w 3236538"/>
                  <a:gd name="connsiteY79" fmla="*/ 1448795 h 3734794"/>
                  <a:gd name="connsiteX80" fmla="*/ 827095 w 3236538"/>
                  <a:gd name="connsiteY80" fmla="*/ 1378691 h 3734794"/>
                  <a:gd name="connsiteX81" fmla="*/ 744037 w 3236538"/>
                  <a:gd name="connsiteY81" fmla="*/ 1394693 h 3734794"/>
                  <a:gd name="connsiteX82" fmla="*/ 439237 w 3236538"/>
                  <a:gd name="connsiteY82" fmla="*/ 1699493 h 3734794"/>
                  <a:gd name="connsiteX83" fmla="*/ 439237 w 3236538"/>
                  <a:gd name="connsiteY83" fmla="*/ 1806173 h 3734794"/>
                  <a:gd name="connsiteX84" fmla="*/ 688411 w 3236538"/>
                  <a:gd name="connsiteY84" fmla="*/ 2066015 h 3734794"/>
                  <a:gd name="connsiteX85" fmla="*/ 559633 w 3236538"/>
                  <a:gd name="connsiteY85" fmla="*/ 2245847 h 3734794"/>
                  <a:gd name="connsiteX86" fmla="*/ 218257 w 3236538"/>
                  <a:gd name="connsiteY86" fmla="*/ 1905995 h 3734794"/>
                  <a:gd name="connsiteX87" fmla="*/ 209875 w 3236538"/>
                  <a:gd name="connsiteY87" fmla="*/ 1589765 h 3734794"/>
                  <a:gd name="connsiteX88" fmla="*/ 209875 w 3236538"/>
                  <a:gd name="connsiteY88" fmla="*/ 1589765 h 373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236538" h="3734794">
                    <a:moveTo>
                      <a:pt x="515437" y="2417297"/>
                    </a:moveTo>
                    <a:cubicBezTo>
                      <a:pt x="531277" y="2433156"/>
                      <a:pt x="553299" y="2441243"/>
                      <a:pt x="575635" y="2439395"/>
                    </a:cubicBezTo>
                    <a:cubicBezTo>
                      <a:pt x="598257" y="2437652"/>
                      <a:pt x="618926" y="2425927"/>
                      <a:pt x="632023" y="2407391"/>
                    </a:cubicBezTo>
                    <a:lnTo>
                      <a:pt x="721939" y="2280137"/>
                    </a:lnTo>
                    <a:lnTo>
                      <a:pt x="721939" y="3658595"/>
                    </a:lnTo>
                    <a:cubicBezTo>
                      <a:pt x="721939" y="3700676"/>
                      <a:pt x="756057" y="3734795"/>
                      <a:pt x="798139" y="3734795"/>
                    </a:cubicBezTo>
                    <a:lnTo>
                      <a:pt x="1255339" y="3734795"/>
                    </a:lnTo>
                    <a:cubicBezTo>
                      <a:pt x="1297420" y="3734795"/>
                      <a:pt x="1331539" y="3700676"/>
                      <a:pt x="1331539" y="3658595"/>
                    </a:cubicBezTo>
                    <a:lnTo>
                      <a:pt x="1331539" y="2439395"/>
                    </a:lnTo>
                    <a:lnTo>
                      <a:pt x="1864939" y="2439395"/>
                    </a:lnTo>
                    <a:lnTo>
                      <a:pt x="1864939" y="2820395"/>
                    </a:lnTo>
                    <a:lnTo>
                      <a:pt x="1636339" y="2820395"/>
                    </a:lnTo>
                    <a:cubicBezTo>
                      <a:pt x="1594258" y="2820395"/>
                      <a:pt x="1560139" y="2854514"/>
                      <a:pt x="1560139" y="2896595"/>
                    </a:cubicBezTo>
                    <a:lnTo>
                      <a:pt x="1560139" y="3658595"/>
                    </a:lnTo>
                    <a:cubicBezTo>
                      <a:pt x="1560139" y="3700676"/>
                      <a:pt x="1594258" y="3734795"/>
                      <a:pt x="1636339" y="3734795"/>
                    </a:cubicBezTo>
                    <a:lnTo>
                      <a:pt x="3160339" y="3734795"/>
                    </a:lnTo>
                    <a:cubicBezTo>
                      <a:pt x="3202420" y="3734795"/>
                      <a:pt x="3236539" y="3700676"/>
                      <a:pt x="3236539" y="3658595"/>
                    </a:cubicBezTo>
                    <a:lnTo>
                      <a:pt x="3236539" y="2896595"/>
                    </a:lnTo>
                    <a:cubicBezTo>
                      <a:pt x="3236539" y="2854514"/>
                      <a:pt x="3202420" y="2820395"/>
                      <a:pt x="3160339" y="2820395"/>
                    </a:cubicBezTo>
                    <a:lnTo>
                      <a:pt x="2474539" y="2820395"/>
                    </a:lnTo>
                    <a:lnTo>
                      <a:pt x="2474539" y="2210795"/>
                    </a:lnTo>
                    <a:cubicBezTo>
                      <a:pt x="2474539" y="2000378"/>
                      <a:pt x="2303956" y="1829795"/>
                      <a:pt x="2093539" y="1829795"/>
                    </a:cubicBezTo>
                    <a:lnTo>
                      <a:pt x="1636339" y="1829795"/>
                    </a:lnTo>
                    <a:lnTo>
                      <a:pt x="1636339" y="1411457"/>
                    </a:lnTo>
                    <a:lnTo>
                      <a:pt x="2671135" y="672317"/>
                    </a:lnTo>
                    <a:cubicBezTo>
                      <a:pt x="2687899" y="660449"/>
                      <a:pt x="2699167" y="642313"/>
                      <a:pt x="2702377" y="622025"/>
                    </a:cubicBezTo>
                    <a:cubicBezTo>
                      <a:pt x="2705415" y="601803"/>
                      <a:pt x="2700196" y="581210"/>
                      <a:pt x="2687899" y="564875"/>
                    </a:cubicBezTo>
                    <a:lnTo>
                      <a:pt x="2459299" y="260075"/>
                    </a:lnTo>
                    <a:cubicBezTo>
                      <a:pt x="2434667" y="227328"/>
                      <a:pt x="2388547" y="219917"/>
                      <a:pt x="2354905" y="243311"/>
                    </a:cubicBezTo>
                    <a:lnTo>
                      <a:pt x="1573855" y="783569"/>
                    </a:lnTo>
                    <a:cubicBezTo>
                      <a:pt x="1711967" y="523365"/>
                      <a:pt x="1612984" y="200458"/>
                      <a:pt x="1352780" y="62355"/>
                    </a:cubicBezTo>
                    <a:cubicBezTo>
                      <a:pt x="1092576" y="-75748"/>
                      <a:pt x="769669" y="23226"/>
                      <a:pt x="631566" y="283430"/>
                    </a:cubicBezTo>
                    <a:cubicBezTo>
                      <a:pt x="520514" y="492647"/>
                      <a:pt x="560738" y="750031"/>
                      <a:pt x="730330" y="915395"/>
                    </a:cubicBezTo>
                    <a:lnTo>
                      <a:pt x="645748" y="915395"/>
                    </a:lnTo>
                    <a:cubicBezTo>
                      <a:pt x="624250" y="915443"/>
                      <a:pt x="603762" y="924577"/>
                      <a:pt x="589360" y="940541"/>
                    </a:cubicBezTo>
                    <a:lnTo>
                      <a:pt x="97108" y="1487657"/>
                    </a:lnTo>
                    <a:cubicBezTo>
                      <a:pt x="-38042" y="1638657"/>
                      <a:pt x="-31346" y="1869019"/>
                      <a:pt x="112348" y="2011913"/>
                    </a:cubicBezTo>
                    <a:lnTo>
                      <a:pt x="515437" y="2417297"/>
                    </a:lnTo>
                    <a:close/>
                    <a:moveTo>
                      <a:pt x="721939" y="1883897"/>
                    </a:moveTo>
                    <a:lnTo>
                      <a:pt x="600019" y="1753595"/>
                    </a:lnTo>
                    <a:lnTo>
                      <a:pt x="721939" y="1631675"/>
                    </a:lnTo>
                    <a:lnTo>
                      <a:pt x="721939" y="1883897"/>
                    </a:lnTo>
                    <a:close/>
                    <a:moveTo>
                      <a:pt x="3084139" y="3582395"/>
                    </a:moveTo>
                    <a:lnTo>
                      <a:pt x="1712539" y="3582395"/>
                    </a:lnTo>
                    <a:lnTo>
                      <a:pt x="1712539" y="2972795"/>
                    </a:lnTo>
                    <a:lnTo>
                      <a:pt x="3084139" y="2972795"/>
                    </a:lnTo>
                    <a:lnTo>
                      <a:pt x="3084139" y="3582395"/>
                    </a:lnTo>
                    <a:close/>
                    <a:moveTo>
                      <a:pt x="1284295" y="1067795"/>
                    </a:moveTo>
                    <a:lnTo>
                      <a:pt x="1179139" y="1278107"/>
                    </a:lnTo>
                    <a:lnTo>
                      <a:pt x="1073983" y="1067795"/>
                    </a:lnTo>
                    <a:lnTo>
                      <a:pt x="1284295" y="1067795"/>
                    </a:lnTo>
                    <a:close/>
                    <a:moveTo>
                      <a:pt x="721939" y="534395"/>
                    </a:moveTo>
                    <a:cubicBezTo>
                      <a:pt x="721939" y="323978"/>
                      <a:pt x="892522" y="153395"/>
                      <a:pt x="1102939" y="153395"/>
                    </a:cubicBezTo>
                    <a:cubicBezTo>
                      <a:pt x="1313356" y="153395"/>
                      <a:pt x="1483939" y="323978"/>
                      <a:pt x="1483939" y="534395"/>
                    </a:cubicBezTo>
                    <a:cubicBezTo>
                      <a:pt x="1483939" y="744812"/>
                      <a:pt x="1313356" y="915395"/>
                      <a:pt x="1102939" y="915395"/>
                    </a:cubicBezTo>
                    <a:cubicBezTo>
                      <a:pt x="892522" y="915395"/>
                      <a:pt x="721939" y="744812"/>
                      <a:pt x="721939" y="534395"/>
                    </a:cubicBezTo>
                    <a:close/>
                    <a:moveTo>
                      <a:pt x="209875" y="1589765"/>
                    </a:moveTo>
                    <a:lnTo>
                      <a:pt x="680029" y="1067795"/>
                    </a:lnTo>
                    <a:lnTo>
                      <a:pt x="903295" y="1067795"/>
                    </a:lnTo>
                    <a:lnTo>
                      <a:pt x="1111321" y="1483085"/>
                    </a:lnTo>
                    <a:cubicBezTo>
                      <a:pt x="1130514" y="1520537"/>
                      <a:pt x="1176424" y="1535349"/>
                      <a:pt x="1213886" y="1516156"/>
                    </a:cubicBezTo>
                    <a:cubicBezTo>
                      <a:pt x="1228107" y="1508869"/>
                      <a:pt x="1239680" y="1497306"/>
                      <a:pt x="1246957" y="1483085"/>
                    </a:cubicBezTo>
                    <a:lnTo>
                      <a:pt x="1467175" y="1043411"/>
                    </a:lnTo>
                    <a:lnTo>
                      <a:pt x="2381575" y="410189"/>
                    </a:lnTo>
                    <a:lnTo>
                      <a:pt x="2519497" y="593831"/>
                    </a:lnTo>
                    <a:lnTo>
                      <a:pt x="1515943" y="1310873"/>
                    </a:lnTo>
                    <a:cubicBezTo>
                      <a:pt x="1495959" y="1325094"/>
                      <a:pt x="1484053" y="1348068"/>
                      <a:pt x="1483939" y="1372595"/>
                    </a:cubicBezTo>
                    <a:lnTo>
                      <a:pt x="1483939" y="1905995"/>
                    </a:lnTo>
                    <a:cubicBezTo>
                      <a:pt x="1483939" y="1948076"/>
                      <a:pt x="1518058" y="1982195"/>
                      <a:pt x="1560139" y="1982195"/>
                    </a:cubicBezTo>
                    <a:lnTo>
                      <a:pt x="2093539" y="1982195"/>
                    </a:lnTo>
                    <a:cubicBezTo>
                      <a:pt x="2219793" y="1982195"/>
                      <a:pt x="2322139" y="2084541"/>
                      <a:pt x="2322139" y="2210795"/>
                    </a:cubicBezTo>
                    <a:lnTo>
                      <a:pt x="2322139" y="2820395"/>
                    </a:lnTo>
                    <a:lnTo>
                      <a:pt x="2017339" y="2820395"/>
                    </a:lnTo>
                    <a:lnTo>
                      <a:pt x="2017339" y="2363195"/>
                    </a:lnTo>
                    <a:cubicBezTo>
                      <a:pt x="2017339" y="2321114"/>
                      <a:pt x="1983220" y="2286995"/>
                      <a:pt x="1941139" y="2286995"/>
                    </a:cubicBezTo>
                    <a:lnTo>
                      <a:pt x="1255339" y="2286995"/>
                    </a:lnTo>
                    <a:cubicBezTo>
                      <a:pt x="1213258" y="2286995"/>
                      <a:pt x="1179139" y="2321114"/>
                      <a:pt x="1179139" y="2363195"/>
                    </a:cubicBezTo>
                    <a:lnTo>
                      <a:pt x="1179139" y="3582395"/>
                    </a:lnTo>
                    <a:lnTo>
                      <a:pt x="874339" y="3582395"/>
                    </a:lnTo>
                    <a:lnTo>
                      <a:pt x="874339" y="1448795"/>
                    </a:lnTo>
                    <a:cubicBezTo>
                      <a:pt x="874186" y="1418029"/>
                      <a:pt x="855546" y="1390378"/>
                      <a:pt x="827095" y="1378691"/>
                    </a:cubicBezTo>
                    <a:cubicBezTo>
                      <a:pt x="798720" y="1366756"/>
                      <a:pt x="765944" y="1373071"/>
                      <a:pt x="744037" y="1394693"/>
                    </a:cubicBezTo>
                    <a:lnTo>
                      <a:pt x="439237" y="1699493"/>
                    </a:lnTo>
                    <a:cubicBezTo>
                      <a:pt x="410195" y="1729125"/>
                      <a:pt x="410195" y="1776541"/>
                      <a:pt x="439237" y="1806173"/>
                    </a:cubicBezTo>
                    <a:lnTo>
                      <a:pt x="688411" y="2066015"/>
                    </a:lnTo>
                    <a:lnTo>
                      <a:pt x="559633" y="2245847"/>
                    </a:lnTo>
                    <a:lnTo>
                      <a:pt x="218257" y="1905995"/>
                    </a:lnTo>
                    <a:cubicBezTo>
                      <a:pt x="131208" y="1819851"/>
                      <a:pt x="127512" y="1680405"/>
                      <a:pt x="209875" y="1589765"/>
                    </a:cubicBezTo>
                    <a:lnTo>
                      <a:pt x="209875" y="1589765"/>
                    </a:lnTo>
                    <a:close/>
                  </a:path>
                </a:pathLst>
              </a:custGeom>
              <a:solidFill>
                <a:srgbClr val="3C3C48"/>
              </a:solidFill>
              <a:ln w="9525" cap="flat">
                <a:noFill/>
                <a:prstDash val="solid"/>
                <a:miter/>
              </a:ln>
            </p:spPr>
            <p:txBody>
              <a:bodyPr rtlCol="0" anchor="ctr"/>
              <a:lstStyle/>
              <a:p>
                <a:endParaRPr lang="en-GB"/>
              </a:p>
            </p:txBody>
          </p:sp>
          <p:sp>
            <p:nvSpPr>
              <p:cNvPr id="14" name="Graphic 5">
                <a:extLst>
                  <a:ext uri="{FF2B5EF4-FFF2-40B4-BE49-F238E27FC236}">
                    <a16:creationId xmlns:a16="http://schemas.microsoft.com/office/drawing/2014/main" id="{50896C38-5646-FA41-A706-99C3D69C5274}"/>
                  </a:ext>
                </a:extLst>
              </p:cNvPr>
              <p:cNvSpPr/>
              <p:nvPr/>
            </p:nvSpPr>
            <p:spPr>
              <a:xfrm>
                <a:off x="6990368" y="1143000"/>
                <a:ext cx="1371600" cy="1371600"/>
              </a:xfrm>
              <a:custGeom>
                <a:avLst/>
                <a:gdLst>
                  <a:gd name="connsiteX0" fmla="*/ 1295400 w 1371600"/>
                  <a:gd name="connsiteY0" fmla="*/ 609600 h 1371600"/>
                  <a:gd name="connsiteX1" fmla="*/ 762000 w 1371600"/>
                  <a:gd name="connsiteY1" fmla="*/ 76200 h 1371600"/>
                  <a:gd name="connsiteX2" fmla="*/ 685800 w 1371600"/>
                  <a:gd name="connsiteY2" fmla="*/ 0 h 1371600"/>
                  <a:gd name="connsiteX3" fmla="*/ 609600 w 1371600"/>
                  <a:gd name="connsiteY3" fmla="*/ 76200 h 1371600"/>
                  <a:gd name="connsiteX4" fmla="*/ 76200 w 1371600"/>
                  <a:gd name="connsiteY4" fmla="*/ 609600 h 1371600"/>
                  <a:gd name="connsiteX5" fmla="*/ 0 w 1371600"/>
                  <a:gd name="connsiteY5" fmla="*/ 685800 h 1371600"/>
                  <a:gd name="connsiteX6" fmla="*/ 76200 w 1371600"/>
                  <a:gd name="connsiteY6" fmla="*/ 762000 h 1371600"/>
                  <a:gd name="connsiteX7" fmla="*/ 609600 w 1371600"/>
                  <a:gd name="connsiteY7" fmla="*/ 1295400 h 1371600"/>
                  <a:gd name="connsiteX8" fmla="*/ 685800 w 1371600"/>
                  <a:gd name="connsiteY8" fmla="*/ 1371600 h 1371600"/>
                  <a:gd name="connsiteX9" fmla="*/ 762000 w 1371600"/>
                  <a:gd name="connsiteY9" fmla="*/ 1295400 h 1371600"/>
                  <a:gd name="connsiteX10" fmla="*/ 1295400 w 1371600"/>
                  <a:gd name="connsiteY10" fmla="*/ 762000 h 1371600"/>
                  <a:gd name="connsiteX11" fmla="*/ 1371600 w 1371600"/>
                  <a:gd name="connsiteY11" fmla="*/ 685800 h 1371600"/>
                  <a:gd name="connsiteX12" fmla="*/ 1295400 w 1371600"/>
                  <a:gd name="connsiteY12" fmla="*/ 609600 h 1371600"/>
                  <a:gd name="connsiteX13" fmla="*/ 685800 w 1371600"/>
                  <a:gd name="connsiteY13" fmla="*/ 981456 h 1371600"/>
                  <a:gd name="connsiteX14" fmla="*/ 390144 w 1371600"/>
                  <a:gd name="connsiteY14" fmla="*/ 685800 h 1371600"/>
                  <a:gd name="connsiteX15" fmla="*/ 685800 w 1371600"/>
                  <a:gd name="connsiteY15" fmla="*/ 390144 h 1371600"/>
                  <a:gd name="connsiteX16" fmla="*/ 981456 w 1371600"/>
                  <a:gd name="connsiteY16" fmla="*/ 685800 h 1371600"/>
                  <a:gd name="connsiteX17" fmla="*/ 685800 w 1371600"/>
                  <a:gd name="connsiteY17" fmla="*/ 981456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00" h="1371600">
                    <a:moveTo>
                      <a:pt x="1295400" y="609600"/>
                    </a:moveTo>
                    <a:cubicBezTo>
                      <a:pt x="1000811" y="609600"/>
                      <a:pt x="762000" y="370789"/>
                      <a:pt x="762000" y="76200"/>
                    </a:cubicBezTo>
                    <a:cubicBezTo>
                      <a:pt x="762000" y="34119"/>
                      <a:pt x="727881" y="0"/>
                      <a:pt x="685800" y="0"/>
                    </a:cubicBezTo>
                    <a:cubicBezTo>
                      <a:pt x="643719" y="0"/>
                      <a:pt x="609600" y="34119"/>
                      <a:pt x="609600" y="76200"/>
                    </a:cubicBezTo>
                    <a:cubicBezTo>
                      <a:pt x="609600" y="370789"/>
                      <a:pt x="370789" y="609600"/>
                      <a:pt x="76200" y="609600"/>
                    </a:cubicBezTo>
                    <a:cubicBezTo>
                      <a:pt x="34119" y="609600"/>
                      <a:pt x="0" y="643719"/>
                      <a:pt x="0" y="685800"/>
                    </a:cubicBezTo>
                    <a:cubicBezTo>
                      <a:pt x="0" y="727881"/>
                      <a:pt x="34119" y="762000"/>
                      <a:pt x="76200" y="762000"/>
                    </a:cubicBezTo>
                    <a:cubicBezTo>
                      <a:pt x="370789" y="762000"/>
                      <a:pt x="609600" y="1000811"/>
                      <a:pt x="609600" y="1295400"/>
                    </a:cubicBezTo>
                    <a:cubicBezTo>
                      <a:pt x="609600" y="1337482"/>
                      <a:pt x="643719" y="1371600"/>
                      <a:pt x="685800" y="1371600"/>
                    </a:cubicBezTo>
                    <a:cubicBezTo>
                      <a:pt x="727881" y="1371600"/>
                      <a:pt x="762000" y="1337482"/>
                      <a:pt x="762000" y="1295400"/>
                    </a:cubicBezTo>
                    <a:cubicBezTo>
                      <a:pt x="762000" y="1000811"/>
                      <a:pt x="1000811" y="762000"/>
                      <a:pt x="1295400" y="762000"/>
                    </a:cubicBezTo>
                    <a:cubicBezTo>
                      <a:pt x="1337482" y="762000"/>
                      <a:pt x="1371600" y="727881"/>
                      <a:pt x="1371600" y="685800"/>
                    </a:cubicBezTo>
                    <a:cubicBezTo>
                      <a:pt x="1371600" y="643719"/>
                      <a:pt x="1337491" y="609600"/>
                      <a:pt x="1295400" y="609600"/>
                    </a:cubicBezTo>
                    <a:close/>
                    <a:moveTo>
                      <a:pt x="685800" y="981456"/>
                    </a:moveTo>
                    <a:cubicBezTo>
                      <a:pt x="620106" y="854774"/>
                      <a:pt x="516836" y="751504"/>
                      <a:pt x="390144" y="685800"/>
                    </a:cubicBezTo>
                    <a:cubicBezTo>
                      <a:pt x="516827" y="620097"/>
                      <a:pt x="620096" y="516826"/>
                      <a:pt x="685800" y="390144"/>
                    </a:cubicBezTo>
                    <a:cubicBezTo>
                      <a:pt x="751504" y="516826"/>
                      <a:pt x="854773" y="620097"/>
                      <a:pt x="981456" y="685800"/>
                    </a:cubicBezTo>
                    <a:cubicBezTo>
                      <a:pt x="854773" y="751504"/>
                      <a:pt x="751504" y="854774"/>
                      <a:pt x="685800" y="981456"/>
                    </a:cubicBezTo>
                    <a:close/>
                  </a:path>
                </a:pathLst>
              </a:custGeom>
              <a:solidFill>
                <a:srgbClr val="3C3C48"/>
              </a:solidFill>
              <a:ln w="9525" cap="flat">
                <a:noFill/>
                <a:prstDash val="solid"/>
                <a:miter/>
              </a:ln>
            </p:spPr>
            <p:txBody>
              <a:bodyPr rtlCol="0" anchor="ctr"/>
              <a:lstStyle/>
              <a:p>
                <a:endParaRPr lang="en-GB"/>
              </a:p>
            </p:txBody>
          </p:sp>
          <p:sp>
            <p:nvSpPr>
              <p:cNvPr id="15" name="Graphic 5">
                <a:extLst>
                  <a:ext uri="{FF2B5EF4-FFF2-40B4-BE49-F238E27FC236}">
                    <a16:creationId xmlns:a16="http://schemas.microsoft.com/office/drawing/2014/main" id="{616219E8-1C94-2249-B79B-FE4ED288E815}"/>
                  </a:ext>
                </a:extLst>
              </p:cNvPr>
              <p:cNvSpPr/>
              <p:nvPr/>
            </p:nvSpPr>
            <p:spPr>
              <a:xfrm>
                <a:off x="6183382" y="3062649"/>
                <a:ext cx="297818" cy="275196"/>
              </a:xfrm>
              <a:custGeom>
                <a:avLst/>
                <a:gdLst>
                  <a:gd name="connsiteX0" fmla="*/ 0 w 297818"/>
                  <a:gd name="connsiteY0" fmla="*/ 152295 h 275196"/>
                  <a:gd name="connsiteX1" fmla="*/ 207702 w 297818"/>
                  <a:gd name="connsiteY1" fmla="*/ 0 h 275196"/>
                  <a:gd name="connsiteX2" fmla="*/ 297818 w 297818"/>
                  <a:gd name="connsiteY2" fmla="*/ 122901 h 275196"/>
                  <a:gd name="connsiteX3" fmla="*/ 90116 w 297818"/>
                  <a:gd name="connsiteY3" fmla="*/ 275196 h 275196"/>
                  <a:gd name="connsiteX4" fmla="*/ 0 w 297818"/>
                  <a:gd name="connsiteY4" fmla="*/ 152295 h 27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18" h="275196">
                    <a:moveTo>
                      <a:pt x="0" y="152295"/>
                    </a:moveTo>
                    <a:lnTo>
                      <a:pt x="207702" y="0"/>
                    </a:lnTo>
                    <a:lnTo>
                      <a:pt x="297818" y="122901"/>
                    </a:lnTo>
                    <a:lnTo>
                      <a:pt x="90116" y="275196"/>
                    </a:lnTo>
                    <a:lnTo>
                      <a:pt x="0" y="152295"/>
                    </a:lnTo>
                    <a:close/>
                  </a:path>
                </a:pathLst>
              </a:custGeom>
              <a:solidFill>
                <a:srgbClr val="3C3C48"/>
              </a:solidFill>
              <a:ln w="9525" cap="flat">
                <a:noFill/>
                <a:prstDash val="solid"/>
                <a:miter/>
              </a:ln>
            </p:spPr>
            <p:txBody>
              <a:bodyPr rtlCol="0" anchor="ctr"/>
              <a:lstStyle/>
              <a:p>
                <a:endParaRPr lang="en-GB"/>
              </a:p>
            </p:txBody>
          </p:sp>
          <p:sp>
            <p:nvSpPr>
              <p:cNvPr id="16" name="Graphic 5">
                <a:extLst>
                  <a:ext uri="{FF2B5EF4-FFF2-40B4-BE49-F238E27FC236}">
                    <a16:creationId xmlns:a16="http://schemas.microsoft.com/office/drawing/2014/main" id="{3534FB52-ED37-714C-A5A0-BBE2817D00B3}"/>
                  </a:ext>
                </a:extLst>
              </p:cNvPr>
              <p:cNvSpPr/>
              <p:nvPr/>
            </p:nvSpPr>
            <p:spPr>
              <a:xfrm>
                <a:off x="6564839" y="2376935"/>
                <a:ext cx="851954" cy="681856"/>
              </a:xfrm>
              <a:custGeom>
                <a:avLst/>
                <a:gdLst>
                  <a:gd name="connsiteX0" fmla="*/ 0 w 851954"/>
                  <a:gd name="connsiteY0" fmla="*/ 558984 h 681856"/>
                  <a:gd name="connsiteX1" fmla="*/ 761800 w 851954"/>
                  <a:gd name="connsiteY1" fmla="*/ 0 h 681856"/>
                  <a:gd name="connsiteX2" fmla="*/ 851954 w 851954"/>
                  <a:gd name="connsiteY2" fmla="*/ 122873 h 681856"/>
                  <a:gd name="connsiteX3" fmla="*/ 90154 w 851954"/>
                  <a:gd name="connsiteY3" fmla="*/ 681857 h 681856"/>
                  <a:gd name="connsiteX4" fmla="*/ 0 w 851954"/>
                  <a:gd name="connsiteY4" fmla="*/ 558984 h 68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4" h="681856">
                    <a:moveTo>
                      <a:pt x="0" y="558984"/>
                    </a:moveTo>
                    <a:lnTo>
                      <a:pt x="761800" y="0"/>
                    </a:lnTo>
                    <a:lnTo>
                      <a:pt x="851954" y="122873"/>
                    </a:lnTo>
                    <a:lnTo>
                      <a:pt x="90154" y="681857"/>
                    </a:lnTo>
                    <a:lnTo>
                      <a:pt x="0" y="558984"/>
                    </a:lnTo>
                    <a:close/>
                  </a:path>
                </a:pathLst>
              </a:custGeom>
              <a:solidFill>
                <a:srgbClr val="3C3C48"/>
              </a:solidFill>
              <a:ln w="9525" cap="flat">
                <a:noFill/>
                <a:prstDash val="solid"/>
                <a:miter/>
              </a:ln>
            </p:spPr>
            <p:txBody>
              <a:bodyPr rtlCol="0" anchor="ctr"/>
              <a:lstStyle/>
              <a:p>
                <a:endParaRPr lang="en-GB"/>
              </a:p>
            </p:txBody>
          </p:sp>
          <p:sp>
            <p:nvSpPr>
              <p:cNvPr id="17" name="Graphic 5">
                <a:extLst>
                  <a:ext uri="{FF2B5EF4-FFF2-40B4-BE49-F238E27FC236}">
                    <a16:creationId xmlns:a16="http://schemas.microsoft.com/office/drawing/2014/main" id="{79EEA6BA-F4F6-B641-B9A7-9AAC7D137218}"/>
                  </a:ext>
                </a:extLst>
              </p:cNvPr>
              <p:cNvSpPr/>
              <p:nvPr/>
            </p:nvSpPr>
            <p:spPr>
              <a:xfrm>
                <a:off x="6566925" y="1993887"/>
                <a:ext cx="541667" cy="431558"/>
              </a:xfrm>
              <a:custGeom>
                <a:avLst/>
                <a:gdLst>
                  <a:gd name="connsiteX0" fmla="*/ 0 w 541667"/>
                  <a:gd name="connsiteY0" fmla="*/ 304752 h 431558"/>
                  <a:gd name="connsiteX1" fmla="*/ 457133 w 541667"/>
                  <a:gd name="connsiteY1" fmla="*/ 0 h 431558"/>
                  <a:gd name="connsiteX2" fmla="*/ 541668 w 541667"/>
                  <a:gd name="connsiteY2" fmla="*/ 126806 h 431558"/>
                  <a:gd name="connsiteX3" fmla="*/ 84534 w 541667"/>
                  <a:gd name="connsiteY3" fmla="*/ 431559 h 431558"/>
                  <a:gd name="connsiteX4" fmla="*/ 0 w 541667"/>
                  <a:gd name="connsiteY4" fmla="*/ 304752 h 4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67" h="431558">
                    <a:moveTo>
                      <a:pt x="0" y="304752"/>
                    </a:moveTo>
                    <a:lnTo>
                      <a:pt x="457133" y="0"/>
                    </a:lnTo>
                    <a:lnTo>
                      <a:pt x="541668" y="126806"/>
                    </a:lnTo>
                    <a:lnTo>
                      <a:pt x="84534" y="431559"/>
                    </a:lnTo>
                    <a:lnTo>
                      <a:pt x="0" y="304752"/>
                    </a:lnTo>
                    <a:close/>
                  </a:path>
                </a:pathLst>
              </a:custGeom>
              <a:solidFill>
                <a:srgbClr val="3C3C48"/>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50796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 Word&#10;&#10;Description automatically generated">
            <a:extLst>
              <a:ext uri="{FF2B5EF4-FFF2-40B4-BE49-F238E27FC236}">
                <a16:creationId xmlns:a16="http://schemas.microsoft.com/office/drawing/2014/main" id="{4947EFDD-17B8-BB4B-89EB-6DDAFFB7C5A4}"/>
              </a:ext>
            </a:extLst>
          </p:cNvPr>
          <p:cNvPicPr>
            <a:picLocks/>
          </p:cNvPicPr>
          <p:nvPr/>
        </p:nvPicPr>
        <p:blipFill>
          <a:blip r:embed="rId2" cstate="hqprint">
            <a:extLst>
              <a:ext uri="{28A0092B-C50C-407E-A947-70E740481C1C}">
                <a14:useLocalDpi xmlns:a14="http://schemas.microsoft.com/office/drawing/2010/main" val="0"/>
              </a:ext>
            </a:extLst>
          </a:blip>
          <a:stretch>
            <a:fillRect/>
          </a:stretch>
        </p:blipFill>
        <p:spPr>
          <a:xfrm>
            <a:off x="8138793" y="2636446"/>
            <a:ext cx="3812400" cy="2696400"/>
          </a:xfrm>
          <a:prstGeom prst="rect">
            <a:avLst/>
          </a:prstGeom>
          <a:ln>
            <a:solidFill>
              <a:schemeClr val="bg1"/>
            </a:solidFill>
          </a:ln>
          <a:effectLst>
            <a:outerShdw blurRad="50800" dist="38100" dir="2700000" algn="tl" rotWithShape="0">
              <a:prstClr val="black">
                <a:alpha val="40000"/>
              </a:prstClr>
            </a:outerShdw>
          </a:effectLst>
        </p:spPr>
      </p:pic>
      <p:pic>
        <p:nvPicPr>
          <p:cNvPr id="8" name="Picture 7" descr="Table&#10;&#10;Description automatically generated">
            <a:extLst>
              <a:ext uri="{FF2B5EF4-FFF2-40B4-BE49-F238E27FC236}">
                <a16:creationId xmlns:a16="http://schemas.microsoft.com/office/drawing/2014/main" id="{AD741D49-BD12-9D49-B30B-C10A94577F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89799" y="2643514"/>
            <a:ext cx="3812400" cy="2696400"/>
          </a:xfrm>
          <a:prstGeom prst="rect">
            <a:avLst/>
          </a:prstGeom>
          <a:ln>
            <a:solidFill>
              <a:schemeClr val="bg1"/>
            </a:solidFill>
          </a:ln>
          <a:effectLst>
            <a:outerShdw blurRad="50800" dist="38100" dir="2700000" algn="tl" rotWithShape="0">
              <a:prstClr val="black">
                <a:alpha val="40000"/>
              </a:prstClr>
            </a:outerShdw>
          </a:effectLst>
        </p:spPr>
      </p:pic>
      <p:pic>
        <p:nvPicPr>
          <p:cNvPr id="5" name="Picture 4" descr="A picture containing table&#10;&#10;Description automatically generated">
            <a:extLst>
              <a:ext uri="{FF2B5EF4-FFF2-40B4-BE49-F238E27FC236}">
                <a16:creationId xmlns:a16="http://schemas.microsoft.com/office/drawing/2014/main" id="{FEDCD767-B6BC-7D41-8D93-69B39090C7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0805" y="2640412"/>
            <a:ext cx="3812400" cy="2696400"/>
          </a:xfrm>
          <a:prstGeom prst="rect">
            <a:avLst/>
          </a:prstGeom>
          <a:ln>
            <a:solidFill>
              <a:schemeClr val="bg1"/>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4ADF66C4-7F30-F049-8140-FA7EE815FFFE}"/>
              </a:ext>
            </a:extLst>
          </p:cNvPr>
          <p:cNvSpPr txBox="1"/>
          <p:nvPr/>
        </p:nvSpPr>
        <p:spPr>
          <a:xfrm>
            <a:off x="10104668" y="5486805"/>
            <a:ext cx="1783027" cy="1047362"/>
          </a:xfrm>
          <a:prstGeom prst="rect">
            <a:avLst/>
          </a:prstGeom>
          <a:solidFill>
            <a:srgbClr val="F5F5F5"/>
          </a:solidFill>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5797857C-412C-F841-BEFB-2A2103A43CC1}"/>
              </a:ext>
            </a:extLst>
          </p:cNvPr>
          <p:cNvSpPr>
            <a:spLocks noGrp="1"/>
          </p:cNvSpPr>
          <p:nvPr>
            <p:ph type="title"/>
          </p:nvPr>
        </p:nvSpPr>
        <p:spPr>
          <a:xfrm>
            <a:off x="539494" y="427338"/>
            <a:ext cx="7705871" cy="915220"/>
          </a:xfrm>
        </p:spPr>
        <p:txBody>
          <a:bodyPr>
            <a:normAutofit fontScale="90000"/>
          </a:bodyPr>
          <a:lstStyle/>
          <a:p>
            <a:r>
              <a:rPr lang="en-GB" b="1" dirty="0">
                <a:latin typeface="Calibri" panose="020F0502020204030204" pitchFamily="34" charset="0"/>
                <a:cs typeface="Calibri" panose="020F0502020204030204" pitchFamily="34" charset="0"/>
              </a:rPr>
              <a:t>How to complete your personal performance &amp; development review form </a:t>
            </a:r>
          </a:p>
        </p:txBody>
      </p:sp>
      <p:sp>
        <p:nvSpPr>
          <p:cNvPr id="17" name="Content Placeholder 2">
            <a:extLst>
              <a:ext uri="{FF2B5EF4-FFF2-40B4-BE49-F238E27FC236}">
                <a16:creationId xmlns:a16="http://schemas.microsoft.com/office/drawing/2014/main" id="{E58F89A7-9C24-5342-AB3B-D0CFD737CCCF}"/>
              </a:ext>
            </a:extLst>
          </p:cNvPr>
          <p:cNvSpPr txBox="1">
            <a:spLocks/>
          </p:cNvSpPr>
          <p:nvPr/>
        </p:nvSpPr>
        <p:spPr>
          <a:xfrm>
            <a:off x="539494" y="1690345"/>
            <a:ext cx="10932696" cy="915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600"/>
              </a:spcAft>
              <a:buNone/>
            </a:pPr>
            <a:r>
              <a:rPr lang="en-GB" sz="1600" dirty="0">
                <a:latin typeface="Calibri" panose="020F0502020204030204" pitchFamily="34" charset="0"/>
                <a:cs typeface="Calibri" panose="020F0502020204030204" pitchFamily="34" charset="0"/>
              </a:rPr>
              <a:t>This guide will help you complete your personal performance &amp; development review form, as well as help steer your performance conversations. With support from your manager, you should use the form to set your objectives, create a plan for your personal development, and document your performance review ratings. The form consist of three main sections: </a:t>
            </a:r>
            <a:endParaRPr lang="en-GB" sz="1600" strike="sngStrike" dirty="0">
              <a:latin typeface="Calibri" panose="020F0502020204030204" pitchFamily="34" charset="0"/>
              <a:cs typeface="Calibri" panose="020F0502020204030204" pitchFamily="34" charset="0"/>
            </a:endParaRPr>
          </a:p>
        </p:txBody>
      </p:sp>
      <p:sp>
        <p:nvSpPr>
          <p:cNvPr id="27" name="Content Placeholder 2">
            <a:extLst>
              <a:ext uri="{FF2B5EF4-FFF2-40B4-BE49-F238E27FC236}">
                <a16:creationId xmlns:a16="http://schemas.microsoft.com/office/drawing/2014/main" id="{1BF73C01-B71B-1B44-BF31-4653A0A4A8A8}"/>
              </a:ext>
            </a:extLst>
          </p:cNvPr>
          <p:cNvSpPr txBox="1">
            <a:spLocks/>
          </p:cNvSpPr>
          <p:nvPr/>
        </p:nvSpPr>
        <p:spPr>
          <a:xfrm>
            <a:off x="304305" y="5479117"/>
            <a:ext cx="11583389" cy="1055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spcAft>
                <a:spcPts val="600"/>
              </a:spcAft>
              <a:buFont typeface="Wingdings" pitchFamily="2" charset="2"/>
              <a:buChar char="Ø"/>
            </a:pPr>
            <a:r>
              <a:rPr lang="en-GB" sz="1400" b="1" i="1" dirty="0">
                <a:latin typeface="Calibri" panose="020F0502020204030204" pitchFamily="34" charset="0"/>
                <a:cs typeface="Calibri" panose="020F0502020204030204" pitchFamily="34" charset="0"/>
              </a:rPr>
              <a:t>Sections 1 &amp; 2: My Performance Objectives &amp; My Development Goals </a:t>
            </a:r>
            <a:r>
              <a:rPr lang="en-GB" sz="1400" i="1" dirty="0">
                <a:latin typeface="Calibri" panose="020F0502020204030204" pitchFamily="34" charset="0"/>
                <a:cs typeface="Calibri" panose="020F0502020204030204" pitchFamily="34" charset="0"/>
              </a:rPr>
              <a:t>should be completed at the beginning of the year and can be updated regularly throughout. </a:t>
            </a:r>
            <a:r>
              <a:rPr lang="en-GB" sz="1400" i="1" u="sng" dirty="0">
                <a:latin typeface="Calibri" panose="020F0502020204030204" pitchFamily="34" charset="0"/>
                <a:cs typeface="Calibri" panose="020F0502020204030204" pitchFamily="34" charset="0"/>
              </a:rPr>
              <a:t>The final 4 columns of the table in each section are for your mid- and end-year performance review commentary and should be completed only when you’ve reached that stage of the annual appraisal cycle.</a:t>
            </a:r>
          </a:p>
          <a:p>
            <a:pPr algn="just">
              <a:lnSpc>
                <a:spcPct val="100000"/>
              </a:lnSpc>
              <a:spcBef>
                <a:spcPts val="0"/>
              </a:spcBef>
              <a:spcAft>
                <a:spcPts val="600"/>
              </a:spcAft>
              <a:buFont typeface="Wingdings" pitchFamily="2" charset="2"/>
              <a:buChar char="Ø"/>
            </a:pPr>
            <a:r>
              <a:rPr lang="en-GB" sz="1400" b="1" i="1" dirty="0">
                <a:latin typeface="Calibri" panose="020F0502020204030204" pitchFamily="34" charset="0"/>
                <a:cs typeface="Calibri" panose="020F0502020204030204" pitchFamily="34" charset="0"/>
              </a:rPr>
              <a:t>Section 3: My Performance Review Ratings </a:t>
            </a:r>
            <a:r>
              <a:rPr lang="en-GB" sz="1400" i="1" dirty="0">
                <a:latin typeface="Calibri" panose="020F0502020204030204" pitchFamily="34" charset="0"/>
                <a:cs typeface="Calibri" panose="020F0502020204030204" pitchFamily="34" charset="0"/>
              </a:rPr>
              <a:t>should be completed as part of your end- and mid-year performance review.</a:t>
            </a:r>
          </a:p>
        </p:txBody>
      </p:sp>
      <p:sp>
        <p:nvSpPr>
          <p:cNvPr id="16" name="Right Arrow 15">
            <a:extLst>
              <a:ext uri="{FF2B5EF4-FFF2-40B4-BE49-F238E27FC236}">
                <a16:creationId xmlns:a16="http://schemas.microsoft.com/office/drawing/2014/main" id="{8DDCB298-1DE0-6145-A2B8-34017D79D3B4}"/>
              </a:ext>
            </a:extLst>
          </p:cNvPr>
          <p:cNvSpPr/>
          <p:nvPr/>
        </p:nvSpPr>
        <p:spPr>
          <a:xfrm>
            <a:off x="3886200" y="3723499"/>
            <a:ext cx="467211" cy="376537"/>
          </a:xfrm>
          <a:prstGeom prst="rightArrow">
            <a:avLst/>
          </a:prstGeom>
          <a:solidFill>
            <a:srgbClr val="003A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a:extLst>
              <a:ext uri="{FF2B5EF4-FFF2-40B4-BE49-F238E27FC236}">
                <a16:creationId xmlns:a16="http://schemas.microsoft.com/office/drawing/2014/main" id="{4C02EB73-82EF-D748-93DA-1DD4CE921C9F}"/>
              </a:ext>
            </a:extLst>
          </p:cNvPr>
          <p:cNvSpPr/>
          <p:nvPr/>
        </p:nvSpPr>
        <p:spPr>
          <a:xfrm>
            <a:off x="7812832" y="3723499"/>
            <a:ext cx="467211" cy="376537"/>
          </a:xfrm>
          <a:prstGeom prst="rightArrow">
            <a:avLst/>
          </a:prstGeom>
          <a:solidFill>
            <a:srgbClr val="003A5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958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4B269-63FB-6749-8D66-884DE2C7AE4D}"/>
              </a:ext>
            </a:extLst>
          </p:cNvPr>
          <p:cNvSpPr>
            <a:spLocks noGrp="1"/>
          </p:cNvSpPr>
          <p:nvPr>
            <p:ph idx="1"/>
          </p:nvPr>
        </p:nvSpPr>
        <p:spPr/>
        <p:txBody>
          <a:bodyPr anchor="ctr">
            <a:noAutofit/>
          </a:bodyPr>
          <a:lstStyle/>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rPr>
              <a:t>The annual performance cycle explained</a:t>
            </a:r>
          </a:p>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xmlns="" val="tx"/>
                    </a:ext>
                  </a:extLst>
                </a:hlinkClick>
              </a:rPr>
              <a:t>SELDOC’s core values</a:t>
            </a:r>
            <a:r>
              <a:rPr lang="en-GB" sz="2000" u="sng" dirty="0">
                <a:solidFill>
                  <a:srgbClr val="003A5D"/>
                </a:solidFill>
                <a:latin typeface="Calibri" panose="020F0502020204030204" pitchFamily="34" charset="0"/>
                <a:cs typeface="Calibri" panose="020F0502020204030204" pitchFamily="34" charset="0"/>
              </a:rPr>
              <a:t> and why they are important</a:t>
            </a:r>
          </a:p>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xmlns="" val="tx"/>
                    </a:ext>
                  </a:extLst>
                </a:hlinkClick>
              </a:rPr>
              <a:t>Section 1: </a:t>
            </a:r>
            <a:r>
              <a:rPr lang="en-GB" sz="2000" u="sng" dirty="0">
                <a:solidFill>
                  <a:srgbClr val="003A5D"/>
                </a:solidFill>
                <a:latin typeface="Calibri" panose="020F0502020204030204" pitchFamily="34" charset="0"/>
                <a:cs typeface="Calibri" panose="020F0502020204030204" pitchFamily="34" charset="0"/>
              </a:rPr>
              <a:t>My Performance Objectives</a:t>
            </a:r>
          </a:p>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xmlns="" val="tx"/>
                    </a:ext>
                  </a:extLst>
                </a:hlinkClick>
              </a:rPr>
              <a:t>Section 2: </a:t>
            </a:r>
            <a:r>
              <a:rPr lang="en-GB" sz="2000" u="sng" dirty="0">
                <a:solidFill>
                  <a:srgbClr val="003A5D"/>
                </a:solidFill>
                <a:latin typeface="Calibri" panose="020F0502020204030204" pitchFamily="34" charset="0"/>
                <a:cs typeface="Calibri" panose="020F0502020204030204" pitchFamily="34" charset="0"/>
              </a:rPr>
              <a:t>My Development Goals</a:t>
            </a:r>
          </a:p>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xmlns="" val="tx"/>
                    </a:ext>
                  </a:extLst>
                </a:hlinkClick>
              </a:rPr>
              <a:t>Section 3: My Performance </a:t>
            </a:r>
            <a:r>
              <a:rPr lang="en-GB" sz="2000" u="sng" dirty="0">
                <a:solidFill>
                  <a:srgbClr val="003A5D"/>
                </a:solidFill>
                <a:latin typeface="Calibri" panose="020F0502020204030204" pitchFamily="34" charset="0"/>
                <a:cs typeface="Calibri" panose="020F0502020204030204" pitchFamily="34" charset="0"/>
              </a:rPr>
              <a:t>Review Ratings</a:t>
            </a:r>
          </a:p>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rPr>
              <a:t>Monthly Catch-ups and One-to-ones Form</a:t>
            </a:r>
            <a:endParaRPr lang="en-GB" sz="2000" i="1" u="sng" dirty="0">
              <a:solidFill>
                <a:srgbClr val="003A5D"/>
              </a:solidFill>
              <a:latin typeface="Calibri" panose="020F0502020204030204" pitchFamily="34" charset="0"/>
              <a:cs typeface="Calibri" panose="020F0502020204030204" pitchFamily="34" charset="0"/>
            </a:endParaRPr>
          </a:p>
          <a:p>
            <a:pPr marL="533400" indent="-515938">
              <a:buSzPct val="120000"/>
              <a:buFont typeface="Wingdings" pitchFamily="2" charset="2"/>
              <a:buChar char="q"/>
            </a:pPr>
            <a:r>
              <a:rPr lang="en-GB" sz="2000" u="sng" dirty="0">
                <a:solidFill>
                  <a:srgbClr val="003A5D"/>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xmlns="" val="tx"/>
                    </a:ext>
                  </a:extLst>
                </a:hlinkClick>
              </a:rPr>
              <a:t>Appendix: Our Leadership Promise </a:t>
            </a:r>
            <a:r>
              <a:rPr lang="en-GB" sz="2000" i="1" u="sng" dirty="0">
                <a:solidFill>
                  <a:srgbClr val="003A5D"/>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xmlns="" val="tx"/>
                    </a:ext>
                  </a:extLst>
                </a:hlinkClick>
              </a:rPr>
              <a:t>(Executive team members only)</a:t>
            </a:r>
            <a:endParaRPr lang="en-GB" sz="2000" i="1" u="sng" dirty="0">
              <a:solidFill>
                <a:srgbClr val="003A5D"/>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46192B2D-00C4-1042-BA11-A6B3DB5E1D3B}"/>
              </a:ext>
            </a:extLst>
          </p:cNvPr>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Contents</a:t>
            </a:r>
          </a:p>
        </p:txBody>
      </p:sp>
    </p:spTree>
    <p:extLst>
      <p:ext uri="{BB962C8B-B14F-4D97-AF65-F5344CB8AC3E}">
        <p14:creationId xmlns:p14="http://schemas.microsoft.com/office/powerpoint/2010/main" val="39939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02DEB15-BBB6-1F4D-BE2B-8FE2177BDFD3}"/>
              </a:ext>
            </a:extLst>
          </p:cNvPr>
          <p:cNvSpPr txBox="1"/>
          <p:nvPr/>
        </p:nvSpPr>
        <p:spPr>
          <a:xfrm>
            <a:off x="10104668" y="5486805"/>
            <a:ext cx="1783027" cy="1047362"/>
          </a:xfrm>
          <a:prstGeom prst="rect">
            <a:avLst/>
          </a:prstGeom>
          <a:solidFill>
            <a:srgbClr val="F5F5F5"/>
          </a:solidFill>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063944F0-C17A-4843-B3AB-59C07BC037B5}"/>
              </a:ext>
            </a:extLst>
          </p:cNvPr>
          <p:cNvSpPr txBox="1"/>
          <p:nvPr/>
        </p:nvSpPr>
        <p:spPr>
          <a:xfrm>
            <a:off x="244803" y="253258"/>
            <a:ext cx="11700000" cy="2173868"/>
          </a:xfrm>
          <a:prstGeom prst="rect">
            <a:avLst/>
          </a:prstGeom>
          <a:solidFill>
            <a:srgbClr val="F5F5F5"/>
          </a:solidFill>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5797857C-412C-F841-BEFB-2A2103A43CC1}"/>
              </a:ext>
            </a:extLst>
          </p:cNvPr>
          <p:cNvSpPr>
            <a:spLocks noGrp="1"/>
          </p:cNvSpPr>
          <p:nvPr>
            <p:ph type="title"/>
          </p:nvPr>
        </p:nvSpPr>
        <p:spPr>
          <a:xfrm>
            <a:off x="401772" y="524934"/>
            <a:ext cx="4546842" cy="1020885"/>
          </a:xfrm>
        </p:spPr>
        <p:txBody>
          <a:bodyPr>
            <a:normAutofit fontScale="90000"/>
          </a:bodyPr>
          <a:lstStyle/>
          <a:p>
            <a:r>
              <a:rPr lang="en-GB" b="1" dirty="0">
                <a:solidFill>
                  <a:srgbClr val="003A5D"/>
                </a:solidFill>
                <a:latin typeface="Calibri" panose="020F0502020204030204" pitchFamily="34" charset="0"/>
                <a:cs typeface="Calibri" panose="020F0502020204030204" pitchFamily="34" charset="0"/>
              </a:rPr>
              <a:t>The annual performance review process explained</a:t>
            </a:r>
          </a:p>
        </p:txBody>
      </p:sp>
      <p:sp>
        <p:nvSpPr>
          <p:cNvPr id="28" name="TextBox 27">
            <a:extLst>
              <a:ext uri="{FF2B5EF4-FFF2-40B4-BE49-F238E27FC236}">
                <a16:creationId xmlns:a16="http://schemas.microsoft.com/office/drawing/2014/main" id="{39D6E011-3BF8-AA46-86D6-8DC5180D4E8B}"/>
              </a:ext>
            </a:extLst>
          </p:cNvPr>
          <p:cNvSpPr txBox="1"/>
          <p:nvPr/>
        </p:nvSpPr>
        <p:spPr>
          <a:xfrm>
            <a:off x="11051628" y="3058510"/>
            <a:ext cx="661694" cy="523258"/>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D76537A-1E8D-8243-81B2-DD20906136BE}"/>
              </a:ext>
            </a:extLst>
          </p:cNvPr>
          <p:cNvSpPr>
            <a:spLocks noGrp="1"/>
          </p:cNvSpPr>
          <p:nvPr>
            <p:ph sz="quarter" idx="13"/>
          </p:nvPr>
        </p:nvSpPr>
        <p:spPr>
          <a:xfrm>
            <a:off x="445255" y="1817495"/>
            <a:ext cx="2933901" cy="1482718"/>
          </a:xfrm>
        </p:spPr>
        <p:txBody>
          <a:bodyPr>
            <a:noAutofit/>
          </a:bodyPr>
          <a:lstStyle/>
          <a:p>
            <a:pPr marL="0" indent="0">
              <a:lnSpc>
                <a:spcPct val="100000"/>
              </a:lnSpc>
              <a:spcBef>
                <a:spcPts val="0"/>
              </a:spcBef>
              <a:spcAft>
                <a:spcPts val="900"/>
              </a:spcAft>
              <a:buNone/>
            </a:pPr>
            <a:r>
              <a:rPr lang="en-GB" sz="1600" dirty="0">
                <a:latin typeface="Calibri" panose="020F0502020204030204" pitchFamily="34" charset="0"/>
                <a:cs typeface="Calibri" panose="020F0502020204030204" pitchFamily="34" charset="0"/>
              </a:rPr>
              <a:t>The annual performance review process runs from April to March each year.</a:t>
            </a:r>
          </a:p>
          <a:p>
            <a:pPr marL="0" indent="0">
              <a:lnSpc>
                <a:spcPct val="100000"/>
              </a:lnSpc>
              <a:spcBef>
                <a:spcPts val="0"/>
              </a:spcBef>
              <a:spcAft>
                <a:spcPts val="900"/>
              </a:spcAft>
              <a:buNone/>
            </a:pPr>
            <a:r>
              <a:rPr lang="en-GB" sz="1600" dirty="0">
                <a:latin typeface="Calibri" panose="020F0502020204030204" pitchFamily="34" charset="0"/>
                <a:cs typeface="Calibri" panose="020F0502020204030204" pitchFamily="34" charset="0"/>
              </a:rPr>
              <a:t>At the beginning of each year, your manager will help you set you performance objectives and personal development goals. Your progress against those will be reviewed twice – towards the middle and end of the year. </a:t>
            </a:r>
          </a:p>
          <a:p>
            <a:pPr marL="0" indent="0">
              <a:lnSpc>
                <a:spcPct val="100000"/>
              </a:lnSpc>
              <a:spcBef>
                <a:spcPts val="0"/>
              </a:spcBef>
              <a:spcAft>
                <a:spcPts val="900"/>
              </a:spcAft>
              <a:buNone/>
            </a:pPr>
            <a:r>
              <a:rPr lang="en-GB" sz="1600" dirty="0">
                <a:latin typeface="Calibri" panose="020F0502020204030204" pitchFamily="34" charset="0"/>
                <a:cs typeface="Calibri" panose="020F0502020204030204" pitchFamily="34" charset="0"/>
              </a:rPr>
              <a:t>You should aim to at least one monthly one-to-one catch up with your manager to ensure you are on track to meet your objectives and receive regular feedback about your performance and development. </a:t>
            </a:r>
          </a:p>
        </p:txBody>
      </p:sp>
      <p:grpSp>
        <p:nvGrpSpPr>
          <p:cNvPr id="41" name="Group 40">
            <a:extLst>
              <a:ext uri="{FF2B5EF4-FFF2-40B4-BE49-F238E27FC236}">
                <a16:creationId xmlns:a16="http://schemas.microsoft.com/office/drawing/2014/main" id="{6D5EC9BF-482E-A747-8A2C-ED064CF7FCAD}"/>
              </a:ext>
            </a:extLst>
          </p:cNvPr>
          <p:cNvGrpSpPr/>
          <p:nvPr/>
        </p:nvGrpSpPr>
        <p:grpSpPr>
          <a:xfrm>
            <a:off x="3206276" y="498974"/>
            <a:ext cx="8971854" cy="5860051"/>
            <a:chOff x="1977403" y="270121"/>
            <a:chExt cx="8971854" cy="5860051"/>
          </a:xfrm>
        </p:grpSpPr>
        <p:grpSp>
          <p:nvGrpSpPr>
            <p:cNvPr id="21" name="Group 20">
              <a:extLst>
                <a:ext uri="{FF2B5EF4-FFF2-40B4-BE49-F238E27FC236}">
                  <a16:creationId xmlns:a16="http://schemas.microsoft.com/office/drawing/2014/main" id="{EFCA655E-EC4E-6B41-B2A9-5DE4A5E0047F}"/>
                </a:ext>
              </a:extLst>
            </p:cNvPr>
            <p:cNvGrpSpPr/>
            <p:nvPr/>
          </p:nvGrpSpPr>
          <p:grpSpPr>
            <a:xfrm>
              <a:off x="3128286" y="604977"/>
              <a:ext cx="7105161" cy="5525195"/>
              <a:chOff x="3128286" y="604977"/>
              <a:chExt cx="7105161" cy="5525195"/>
            </a:xfrm>
          </p:grpSpPr>
          <p:sp>
            <p:nvSpPr>
              <p:cNvPr id="22" name="Circular Arrow 21">
                <a:extLst>
                  <a:ext uri="{FF2B5EF4-FFF2-40B4-BE49-F238E27FC236}">
                    <a16:creationId xmlns:a16="http://schemas.microsoft.com/office/drawing/2014/main" id="{ED3BFEF1-C18D-4042-816A-D1B99AE9A433}"/>
                  </a:ext>
                </a:extLst>
              </p:cNvPr>
              <p:cNvSpPr/>
              <p:nvPr/>
            </p:nvSpPr>
            <p:spPr>
              <a:xfrm>
                <a:off x="3918269" y="604977"/>
                <a:ext cx="5525195" cy="5525195"/>
              </a:xfrm>
              <a:prstGeom prst="circularArrow">
                <a:avLst>
                  <a:gd name="adj1" fmla="val 5544"/>
                  <a:gd name="adj2" fmla="val 330680"/>
                  <a:gd name="adj3" fmla="val 13743376"/>
                  <a:gd name="adj4" fmla="val 17405806"/>
                  <a:gd name="adj5" fmla="val 5757"/>
                </a:avLst>
              </a:prstGeom>
              <a:gradFill rotWithShape="0">
                <a:gsLst>
                  <a:gs pos="0">
                    <a:srgbClr val="6BC4E8">
                      <a:lumMod val="49000"/>
                      <a:lumOff val="51000"/>
                    </a:srgbClr>
                  </a:gs>
                  <a:gs pos="50000">
                    <a:srgbClr val="6BC4E8">
                      <a:lumMod val="50547"/>
                      <a:lumOff val="49453"/>
                    </a:srgbClr>
                  </a:gs>
                  <a:gs pos="100000">
                    <a:srgbClr val="6BC4E8">
                      <a:lumMod val="91000"/>
                    </a:srgbClr>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Freeform 22">
                <a:extLst>
                  <a:ext uri="{FF2B5EF4-FFF2-40B4-BE49-F238E27FC236}">
                    <a16:creationId xmlns:a16="http://schemas.microsoft.com/office/drawing/2014/main" id="{BB7D1382-E218-2745-9921-0165CC5BD9F4}"/>
                  </a:ext>
                </a:extLst>
              </p:cNvPr>
              <p:cNvSpPr/>
              <p:nvPr/>
            </p:nvSpPr>
            <p:spPr>
              <a:xfrm>
                <a:off x="5369128" y="641963"/>
                <a:ext cx="2623478" cy="1311739"/>
              </a:xfrm>
              <a:custGeom>
                <a:avLst/>
                <a:gdLst>
                  <a:gd name="connsiteX0" fmla="*/ 0 w 2623478"/>
                  <a:gd name="connsiteY0" fmla="*/ 218628 h 1311739"/>
                  <a:gd name="connsiteX1" fmla="*/ 218628 w 2623478"/>
                  <a:gd name="connsiteY1" fmla="*/ 0 h 1311739"/>
                  <a:gd name="connsiteX2" fmla="*/ 2404850 w 2623478"/>
                  <a:gd name="connsiteY2" fmla="*/ 0 h 1311739"/>
                  <a:gd name="connsiteX3" fmla="*/ 2623478 w 2623478"/>
                  <a:gd name="connsiteY3" fmla="*/ 218628 h 1311739"/>
                  <a:gd name="connsiteX4" fmla="*/ 2623478 w 2623478"/>
                  <a:gd name="connsiteY4" fmla="*/ 1093111 h 1311739"/>
                  <a:gd name="connsiteX5" fmla="*/ 2404850 w 2623478"/>
                  <a:gd name="connsiteY5" fmla="*/ 1311739 h 1311739"/>
                  <a:gd name="connsiteX6" fmla="*/ 218628 w 2623478"/>
                  <a:gd name="connsiteY6" fmla="*/ 1311739 h 1311739"/>
                  <a:gd name="connsiteX7" fmla="*/ 0 w 2623478"/>
                  <a:gd name="connsiteY7" fmla="*/ 1093111 h 1311739"/>
                  <a:gd name="connsiteX8" fmla="*/ 0 w 2623478"/>
                  <a:gd name="connsiteY8" fmla="*/ 218628 h 13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478" h="1311739">
                    <a:moveTo>
                      <a:pt x="0" y="218628"/>
                    </a:moveTo>
                    <a:cubicBezTo>
                      <a:pt x="0" y="97883"/>
                      <a:pt x="97883" y="0"/>
                      <a:pt x="218628" y="0"/>
                    </a:cubicBezTo>
                    <a:lnTo>
                      <a:pt x="2404850" y="0"/>
                    </a:lnTo>
                    <a:cubicBezTo>
                      <a:pt x="2525595" y="0"/>
                      <a:pt x="2623478" y="97883"/>
                      <a:pt x="2623478" y="218628"/>
                    </a:cubicBezTo>
                    <a:lnTo>
                      <a:pt x="2623478" y="1093111"/>
                    </a:lnTo>
                    <a:cubicBezTo>
                      <a:pt x="2623478" y="1213856"/>
                      <a:pt x="2525595" y="1311739"/>
                      <a:pt x="2404850" y="1311739"/>
                    </a:cubicBezTo>
                    <a:lnTo>
                      <a:pt x="218628" y="1311739"/>
                    </a:lnTo>
                    <a:cubicBezTo>
                      <a:pt x="97883" y="1311739"/>
                      <a:pt x="0" y="1213856"/>
                      <a:pt x="0" y="1093111"/>
                    </a:cubicBezTo>
                    <a:lnTo>
                      <a:pt x="0" y="218628"/>
                    </a:lnTo>
                    <a:close/>
                  </a:path>
                </a:pathLst>
              </a:custGeom>
              <a:solidFill>
                <a:srgbClr val="003A5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8344" tIns="258344" rIns="258344" bIns="258344" numCol="1" spcCol="1270" anchor="ctr" anchorCtr="0">
                <a:noAutofit/>
              </a:bodyPr>
              <a:lstStyle/>
              <a:p>
                <a:pPr marL="0" lvl="0" indent="0" algn="ctr" defTabSz="2266950">
                  <a:lnSpc>
                    <a:spcPct val="90000"/>
                  </a:lnSpc>
                  <a:spcBef>
                    <a:spcPct val="0"/>
                  </a:spcBef>
                  <a:spcAft>
                    <a:spcPct val="35000"/>
                  </a:spcAft>
                  <a:buNone/>
                </a:pPr>
                <a:endParaRPr lang="en-GB" sz="5400" kern="1200" dirty="0">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296CA9A2-29BA-CB44-98C4-4F03EB4304D7}"/>
                  </a:ext>
                </a:extLst>
              </p:cNvPr>
              <p:cNvSpPr/>
              <p:nvPr/>
            </p:nvSpPr>
            <p:spPr>
              <a:xfrm>
                <a:off x="7609969" y="2270029"/>
                <a:ext cx="2623478" cy="1311739"/>
              </a:xfrm>
              <a:custGeom>
                <a:avLst/>
                <a:gdLst>
                  <a:gd name="connsiteX0" fmla="*/ 0 w 2623478"/>
                  <a:gd name="connsiteY0" fmla="*/ 218628 h 1311739"/>
                  <a:gd name="connsiteX1" fmla="*/ 218628 w 2623478"/>
                  <a:gd name="connsiteY1" fmla="*/ 0 h 1311739"/>
                  <a:gd name="connsiteX2" fmla="*/ 2404850 w 2623478"/>
                  <a:gd name="connsiteY2" fmla="*/ 0 h 1311739"/>
                  <a:gd name="connsiteX3" fmla="*/ 2623478 w 2623478"/>
                  <a:gd name="connsiteY3" fmla="*/ 218628 h 1311739"/>
                  <a:gd name="connsiteX4" fmla="*/ 2623478 w 2623478"/>
                  <a:gd name="connsiteY4" fmla="*/ 1093111 h 1311739"/>
                  <a:gd name="connsiteX5" fmla="*/ 2404850 w 2623478"/>
                  <a:gd name="connsiteY5" fmla="*/ 1311739 h 1311739"/>
                  <a:gd name="connsiteX6" fmla="*/ 218628 w 2623478"/>
                  <a:gd name="connsiteY6" fmla="*/ 1311739 h 1311739"/>
                  <a:gd name="connsiteX7" fmla="*/ 0 w 2623478"/>
                  <a:gd name="connsiteY7" fmla="*/ 1093111 h 1311739"/>
                  <a:gd name="connsiteX8" fmla="*/ 0 w 2623478"/>
                  <a:gd name="connsiteY8" fmla="*/ 218628 h 13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478" h="1311739">
                    <a:moveTo>
                      <a:pt x="0" y="218628"/>
                    </a:moveTo>
                    <a:cubicBezTo>
                      <a:pt x="0" y="97883"/>
                      <a:pt x="97883" y="0"/>
                      <a:pt x="218628" y="0"/>
                    </a:cubicBezTo>
                    <a:lnTo>
                      <a:pt x="2404850" y="0"/>
                    </a:lnTo>
                    <a:cubicBezTo>
                      <a:pt x="2525595" y="0"/>
                      <a:pt x="2623478" y="97883"/>
                      <a:pt x="2623478" y="218628"/>
                    </a:cubicBezTo>
                    <a:lnTo>
                      <a:pt x="2623478" y="1093111"/>
                    </a:lnTo>
                    <a:cubicBezTo>
                      <a:pt x="2623478" y="1213856"/>
                      <a:pt x="2525595" y="1311739"/>
                      <a:pt x="2404850" y="1311739"/>
                    </a:cubicBezTo>
                    <a:lnTo>
                      <a:pt x="218628" y="1311739"/>
                    </a:lnTo>
                    <a:cubicBezTo>
                      <a:pt x="97883" y="1311739"/>
                      <a:pt x="0" y="1213856"/>
                      <a:pt x="0" y="1093111"/>
                    </a:cubicBezTo>
                    <a:lnTo>
                      <a:pt x="0" y="218628"/>
                    </a:lnTo>
                    <a:close/>
                  </a:path>
                </a:pathLst>
              </a:custGeom>
              <a:solidFill>
                <a:srgbClr val="003A5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8344" tIns="258344" rIns="258344" bIns="258344" numCol="1" spcCol="1270" anchor="ctr" anchorCtr="0">
                <a:noAutofit/>
              </a:bodyPr>
              <a:lstStyle/>
              <a:p>
                <a:pPr marL="0" lvl="0" indent="0" algn="ctr" defTabSz="2266950">
                  <a:lnSpc>
                    <a:spcPct val="90000"/>
                  </a:lnSpc>
                  <a:spcBef>
                    <a:spcPct val="0"/>
                  </a:spcBef>
                  <a:spcAft>
                    <a:spcPct val="35000"/>
                  </a:spcAft>
                  <a:buNone/>
                </a:pPr>
                <a:endParaRPr lang="en-GB" sz="5400" kern="120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34C3B7E4-25C8-1B4B-B1BA-80227E8AA007}"/>
                  </a:ext>
                </a:extLst>
              </p:cNvPr>
              <p:cNvSpPr/>
              <p:nvPr/>
            </p:nvSpPr>
            <p:spPr>
              <a:xfrm>
                <a:off x="7058572" y="4683574"/>
                <a:ext cx="2623478" cy="1311739"/>
              </a:xfrm>
              <a:custGeom>
                <a:avLst/>
                <a:gdLst>
                  <a:gd name="connsiteX0" fmla="*/ 0 w 2623478"/>
                  <a:gd name="connsiteY0" fmla="*/ 218628 h 1311739"/>
                  <a:gd name="connsiteX1" fmla="*/ 218628 w 2623478"/>
                  <a:gd name="connsiteY1" fmla="*/ 0 h 1311739"/>
                  <a:gd name="connsiteX2" fmla="*/ 2404850 w 2623478"/>
                  <a:gd name="connsiteY2" fmla="*/ 0 h 1311739"/>
                  <a:gd name="connsiteX3" fmla="*/ 2623478 w 2623478"/>
                  <a:gd name="connsiteY3" fmla="*/ 218628 h 1311739"/>
                  <a:gd name="connsiteX4" fmla="*/ 2623478 w 2623478"/>
                  <a:gd name="connsiteY4" fmla="*/ 1093111 h 1311739"/>
                  <a:gd name="connsiteX5" fmla="*/ 2404850 w 2623478"/>
                  <a:gd name="connsiteY5" fmla="*/ 1311739 h 1311739"/>
                  <a:gd name="connsiteX6" fmla="*/ 218628 w 2623478"/>
                  <a:gd name="connsiteY6" fmla="*/ 1311739 h 1311739"/>
                  <a:gd name="connsiteX7" fmla="*/ 0 w 2623478"/>
                  <a:gd name="connsiteY7" fmla="*/ 1093111 h 1311739"/>
                  <a:gd name="connsiteX8" fmla="*/ 0 w 2623478"/>
                  <a:gd name="connsiteY8" fmla="*/ 218628 h 13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478" h="1311739">
                    <a:moveTo>
                      <a:pt x="0" y="218628"/>
                    </a:moveTo>
                    <a:cubicBezTo>
                      <a:pt x="0" y="97883"/>
                      <a:pt x="97883" y="0"/>
                      <a:pt x="218628" y="0"/>
                    </a:cubicBezTo>
                    <a:lnTo>
                      <a:pt x="2404850" y="0"/>
                    </a:lnTo>
                    <a:cubicBezTo>
                      <a:pt x="2525595" y="0"/>
                      <a:pt x="2623478" y="97883"/>
                      <a:pt x="2623478" y="218628"/>
                    </a:cubicBezTo>
                    <a:lnTo>
                      <a:pt x="2623478" y="1093111"/>
                    </a:lnTo>
                    <a:cubicBezTo>
                      <a:pt x="2623478" y="1213856"/>
                      <a:pt x="2525595" y="1311739"/>
                      <a:pt x="2404850" y="1311739"/>
                    </a:cubicBezTo>
                    <a:lnTo>
                      <a:pt x="218628" y="1311739"/>
                    </a:lnTo>
                    <a:cubicBezTo>
                      <a:pt x="97883" y="1311739"/>
                      <a:pt x="0" y="1213856"/>
                      <a:pt x="0" y="1093111"/>
                    </a:cubicBezTo>
                    <a:lnTo>
                      <a:pt x="0" y="218628"/>
                    </a:lnTo>
                    <a:close/>
                  </a:path>
                </a:pathLst>
              </a:custGeom>
              <a:solidFill>
                <a:srgbClr val="003A5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8344" tIns="258344" rIns="258344" bIns="258344" numCol="1" spcCol="1270" anchor="ctr" anchorCtr="0">
                <a:noAutofit/>
              </a:bodyPr>
              <a:lstStyle/>
              <a:p>
                <a:pPr marL="0" lvl="0" indent="0" algn="ctr" defTabSz="2266950">
                  <a:lnSpc>
                    <a:spcPct val="90000"/>
                  </a:lnSpc>
                  <a:spcBef>
                    <a:spcPct val="0"/>
                  </a:spcBef>
                  <a:spcAft>
                    <a:spcPct val="35000"/>
                  </a:spcAft>
                  <a:buNone/>
                </a:pPr>
                <a:endParaRPr lang="en-GB" sz="5400" kern="120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6A7B62C2-419E-FE4C-93D9-BBE0AE41525D}"/>
                  </a:ext>
                </a:extLst>
              </p:cNvPr>
              <p:cNvSpPr/>
              <p:nvPr/>
            </p:nvSpPr>
            <p:spPr>
              <a:xfrm>
                <a:off x="3471332" y="4722588"/>
                <a:ext cx="2623478" cy="1311739"/>
              </a:xfrm>
              <a:custGeom>
                <a:avLst/>
                <a:gdLst>
                  <a:gd name="connsiteX0" fmla="*/ 0 w 2623478"/>
                  <a:gd name="connsiteY0" fmla="*/ 218628 h 1311739"/>
                  <a:gd name="connsiteX1" fmla="*/ 218628 w 2623478"/>
                  <a:gd name="connsiteY1" fmla="*/ 0 h 1311739"/>
                  <a:gd name="connsiteX2" fmla="*/ 2404850 w 2623478"/>
                  <a:gd name="connsiteY2" fmla="*/ 0 h 1311739"/>
                  <a:gd name="connsiteX3" fmla="*/ 2623478 w 2623478"/>
                  <a:gd name="connsiteY3" fmla="*/ 218628 h 1311739"/>
                  <a:gd name="connsiteX4" fmla="*/ 2623478 w 2623478"/>
                  <a:gd name="connsiteY4" fmla="*/ 1093111 h 1311739"/>
                  <a:gd name="connsiteX5" fmla="*/ 2404850 w 2623478"/>
                  <a:gd name="connsiteY5" fmla="*/ 1311739 h 1311739"/>
                  <a:gd name="connsiteX6" fmla="*/ 218628 w 2623478"/>
                  <a:gd name="connsiteY6" fmla="*/ 1311739 h 1311739"/>
                  <a:gd name="connsiteX7" fmla="*/ 0 w 2623478"/>
                  <a:gd name="connsiteY7" fmla="*/ 1093111 h 1311739"/>
                  <a:gd name="connsiteX8" fmla="*/ 0 w 2623478"/>
                  <a:gd name="connsiteY8" fmla="*/ 218628 h 13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478" h="1311739">
                    <a:moveTo>
                      <a:pt x="0" y="218628"/>
                    </a:moveTo>
                    <a:cubicBezTo>
                      <a:pt x="0" y="97883"/>
                      <a:pt x="97883" y="0"/>
                      <a:pt x="218628" y="0"/>
                    </a:cubicBezTo>
                    <a:lnTo>
                      <a:pt x="2404850" y="0"/>
                    </a:lnTo>
                    <a:cubicBezTo>
                      <a:pt x="2525595" y="0"/>
                      <a:pt x="2623478" y="97883"/>
                      <a:pt x="2623478" y="218628"/>
                    </a:cubicBezTo>
                    <a:lnTo>
                      <a:pt x="2623478" y="1093111"/>
                    </a:lnTo>
                    <a:cubicBezTo>
                      <a:pt x="2623478" y="1213856"/>
                      <a:pt x="2525595" y="1311739"/>
                      <a:pt x="2404850" y="1311739"/>
                    </a:cubicBezTo>
                    <a:lnTo>
                      <a:pt x="218628" y="1311739"/>
                    </a:lnTo>
                    <a:cubicBezTo>
                      <a:pt x="97883" y="1311739"/>
                      <a:pt x="0" y="1213856"/>
                      <a:pt x="0" y="1093111"/>
                    </a:cubicBezTo>
                    <a:lnTo>
                      <a:pt x="0" y="218628"/>
                    </a:lnTo>
                    <a:close/>
                  </a:path>
                </a:pathLst>
              </a:custGeom>
              <a:solidFill>
                <a:srgbClr val="003A5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8344" tIns="258344" rIns="258344" bIns="258344" numCol="1" spcCol="1270" anchor="ctr" anchorCtr="0">
                <a:noAutofit/>
              </a:bodyPr>
              <a:lstStyle/>
              <a:p>
                <a:pPr marL="0" lvl="0" indent="0" algn="ctr" defTabSz="2266950">
                  <a:lnSpc>
                    <a:spcPct val="90000"/>
                  </a:lnSpc>
                  <a:spcBef>
                    <a:spcPct val="0"/>
                  </a:spcBef>
                  <a:spcAft>
                    <a:spcPct val="35000"/>
                  </a:spcAft>
                  <a:buNone/>
                </a:pPr>
                <a:endParaRPr lang="en-GB" sz="5400" kern="1200" dirty="0">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4D0F8F63-EFC2-EE4A-9B65-BE1A0DBDDBE2}"/>
                  </a:ext>
                </a:extLst>
              </p:cNvPr>
              <p:cNvSpPr/>
              <p:nvPr/>
            </p:nvSpPr>
            <p:spPr>
              <a:xfrm>
                <a:off x="3128286" y="2270029"/>
                <a:ext cx="2623478" cy="1311739"/>
              </a:xfrm>
              <a:custGeom>
                <a:avLst/>
                <a:gdLst>
                  <a:gd name="connsiteX0" fmla="*/ 0 w 2623478"/>
                  <a:gd name="connsiteY0" fmla="*/ 218628 h 1311739"/>
                  <a:gd name="connsiteX1" fmla="*/ 218628 w 2623478"/>
                  <a:gd name="connsiteY1" fmla="*/ 0 h 1311739"/>
                  <a:gd name="connsiteX2" fmla="*/ 2404850 w 2623478"/>
                  <a:gd name="connsiteY2" fmla="*/ 0 h 1311739"/>
                  <a:gd name="connsiteX3" fmla="*/ 2623478 w 2623478"/>
                  <a:gd name="connsiteY3" fmla="*/ 218628 h 1311739"/>
                  <a:gd name="connsiteX4" fmla="*/ 2623478 w 2623478"/>
                  <a:gd name="connsiteY4" fmla="*/ 1093111 h 1311739"/>
                  <a:gd name="connsiteX5" fmla="*/ 2404850 w 2623478"/>
                  <a:gd name="connsiteY5" fmla="*/ 1311739 h 1311739"/>
                  <a:gd name="connsiteX6" fmla="*/ 218628 w 2623478"/>
                  <a:gd name="connsiteY6" fmla="*/ 1311739 h 1311739"/>
                  <a:gd name="connsiteX7" fmla="*/ 0 w 2623478"/>
                  <a:gd name="connsiteY7" fmla="*/ 1093111 h 1311739"/>
                  <a:gd name="connsiteX8" fmla="*/ 0 w 2623478"/>
                  <a:gd name="connsiteY8" fmla="*/ 218628 h 13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478" h="1311739">
                    <a:moveTo>
                      <a:pt x="0" y="218628"/>
                    </a:moveTo>
                    <a:cubicBezTo>
                      <a:pt x="0" y="97883"/>
                      <a:pt x="97883" y="0"/>
                      <a:pt x="218628" y="0"/>
                    </a:cubicBezTo>
                    <a:lnTo>
                      <a:pt x="2404850" y="0"/>
                    </a:lnTo>
                    <a:cubicBezTo>
                      <a:pt x="2525595" y="0"/>
                      <a:pt x="2623478" y="97883"/>
                      <a:pt x="2623478" y="218628"/>
                    </a:cubicBezTo>
                    <a:lnTo>
                      <a:pt x="2623478" y="1093111"/>
                    </a:lnTo>
                    <a:cubicBezTo>
                      <a:pt x="2623478" y="1213856"/>
                      <a:pt x="2525595" y="1311739"/>
                      <a:pt x="2404850" y="1311739"/>
                    </a:cubicBezTo>
                    <a:lnTo>
                      <a:pt x="218628" y="1311739"/>
                    </a:lnTo>
                    <a:cubicBezTo>
                      <a:pt x="97883" y="1311739"/>
                      <a:pt x="0" y="1213856"/>
                      <a:pt x="0" y="1093111"/>
                    </a:cubicBezTo>
                    <a:lnTo>
                      <a:pt x="0" y="218628"/>
                    </a:lnTo>
                    <a:close/>
                  </a:path>
                </a:pathLst>
              </a:custGeom>
              <a:solidFill>
                <a:srgbClr val="003A5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58344" tIns="258344" rIns="258344" bIns="258344" numCol="1" spcCol="1270" anchor="ctr" anchorCtr="0">
                <a:noAutofit/>
              </a:bodyPr>
              <a:lstStyle/>
              <a:p>
                <a:pPr marL="0" lvl="0" indent="0" algn="ctr" defTabSz="2266950">
                  <a:lnSpc>
                    <a:spcPct val="90000"/>
                  </a:lnSpc>
                  <a:spcBef>
                    <a:spcPct val="0"/>
                  </a:spcBef>
                  <a:spcAft>
                    <a:spcPct val="35000"/>
                  </a:spcAft>
                  <a:buNone/>
                </a:pPr>
                <a:endParaRPr lang="en-GB" sz="5400" kern="1200" dirty="0">
                  <a:latin typeface="Calibri" panose="020F0502020204030204" pitchFamily="34" charset="0"/>
                  <a:cs typeface="Calibri" panose="020F0502020204030204" pitchFamily="34" charset="0"/>
                </a:endParaRPr>
              </a:p>
            </p:txBody>
          </p:sp>
        </p:grpSp>
        <p:sp>
          <p:nvSpPr>
            <p:cNvPr id="29" name="TextBox 28">
              <a:extLst>
                <a:ext uri="{FF2B5EF4-FFF2-40B4-BE49-F238E27FC236}">
                  <a16:creationId xmlns:a16="http://schemas.microsoft.com/office/drawing/2014/main" id="{96B4E044-54F2-3D4E-9922-148373C0BF2B}"/>
                </a:ext>
              </a:extLst>
            </p:cNvPr>
            <p:cNvSpPr txBox="1"/>
            <p:nvPr/>
          </p:nvSpPr>
          <p:spPr>
            <a:xfrm>
              <a:off x="5654765" y="759360"/>
              <a:ext cx="2086103" cy="108694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Objective setting</a:t>
              </a:r>
            </a:p>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Development planning</a:t>
              </a:r>
            </a:p>
          </p:txBody>
        </p:sp>
        <p:sp>
          <p:nvSpPr>
            <p:cNvPr id="30" name="TextBox 29">
              <a:extLst>
                <a:ext uri="{FF2B5EF4-FFF2-40B4-BE49-F238E27FC236}">
                  <a16:creationId xmlns:a16="http://schemas.microsoft.com/office/drawing/2014/main" id="{EBDE2887-E024-EE49-946B-5A976CA9321E}"/>
                </a:ext>
              </a:extLst>
            </p:cNvPr>
            <p:cNvSpPr txBox="1"/>
            <p:nvPr/>
          </p:nvSpPr>
          <p:spPr>
            <a:xfrm>
              <a:off x="7877703" y="2383208"/>
              <a:ext cx="2086103" cy="108694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One-to-one catch ups</a:t>
              </a:r>
            </a:p>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Regular feedback</a:t>
              </a:r>
            </a:p>
          </p:txBody>
        </p:sp>
        <p:sp>
          <p:nvSpPr>
            <p:cNvPr id="31" name="TextBox 30">
              <a:extLst>
                <a:ext uri="{FF2B5EF4-FFF2-40B4-BE49-F238E27FC236}">
                  <a16:creationId xmlns:a16="http://schemas.microsoft.com/office/drawing/2014/main" id="{1C885ABD-5830-3B40-B7BA-9D32EA69037F}"/>
                </a:ext>
              </a:extLst>
            </p:cNvPr>
            <p:cNvSpPr txBox="1"/>
            <p:nvPr/>
          </p:nvSpPr>
          <p:spPr>
            <a:xfrm>
              <a:off x="7341675" y="4795332"/>
              <a:ext cx="2086103" cy="108694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Mid-year performance review</a:t>
              </a:r>
            </a:p>
          </p:txBody>
        </p:sp>
        <p:sp>
          <p:nvSpPr>
            <p:cNvPr id="32" name="TextBox 31">
              <a:extLst>
                <a:ext uri="{FF2B5EF4-FFF2-40B4-BE49-F238E27FC236}">
                  <a16:creationId xmlns:a16="http://schemas.microsoft.com/office/drawing/2014/main" id="{32A1CCB5-E61B-DD44-8BE4-73420DBA2990}"/>
                </a:ext>
              </a:extLst>
            </p:cNvPr>
            <p:cNvSpPr txBox="1"/>
            <p:nvPr/>
          </p:nvSpPr>
          <p:spPr>
            <a:xfrm>
              <a:off x="3747137" y="4826863"/>
              <a:ext cx="2086103" cy="108694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One-to-one catch ups</a:t>
              </a:r>
            </a:p>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Regular feedback</a:t>
              </a:r>
            </a:p>
          </p:txBody>
        </p:sp>
        <p:sp>
          <p:nvSpPr>
            <p:cNvPr id="33" name="TextBox 32">
              <a:extLst>
                <a:ext uri="{FF2B5EF4-FFF2-40B4-BE49-F238E27FC236}">
                  <a16:creationId xmlns:a16="http://schemas.microsoft.com/office/drawing/2014/main" id="{3DAAF00D-00E3-3E43-9BAB-67DC08D71E72}"/>
                </a:ext>
              </a:extLst>
            </p:cNvPr>
            <p:cNvSpPr txBox="1"/>
            <p:nvPr/>
          </p:nvSpPr>
          <p:spPr>
            <a:xfrm>
              <a:off x="3352999" y="2398974"/>
              <a:ext cx="2086103" cy="1086945"/>
            </a:xfrm>
            <a:prstGeom prst="rect">
              <a:avLst/>
            </a:prstGeom>
          </p:spPr>
          <p:txBody>
            <a:bodyPr vert="horz" wrap="square" lIns="91440" tIns="45720" rIns="91440" bIns="45720" rtlCol="0" anchor="ctr">
              <a:noAutofit/>
            </a:bodyPr>
            <a:lstStyle/>
            <a:p>
              <a:pPr marL="0" indent="0" algn="ctr">
                <a:lnSpc>
                  <a:spcPts val="1800"/>
                </a:lnSpc>
                <a:spcAft>
                  <a:spcPts val="600"/>
                </a:spcAft>
                <a:buNone/>
              </a:pPr>
              <a:r>
                <a:rPr lang="en-GB" sz="2000" b="1" dirty="0">
                  <a:solidFill>
                    <a:schemeClr val="bg1"/>
                  </a:solidFill>
                  <a:latin typeface="Calibri" panose="020F0502020204030204" pitchFamily="34" charset="0"/>
                  <a:cs typeface="Calibri" panose="020F0502020204030204" pitchFamily="34" charset="0"/>
                </a:rPr>
                <a:t>End-of-year performance review</a:t>
              </a:r>
            </a:p>
          </p:txBody>
        </p:sp>
        <p:sp>
          <p:nvSpPr>
            <p:cNvPr id="34" name="TextBox 33">
              <a:extLst>
                <a:ext uri="{FF2B5EF4-FFF2-40B4-BE49-F238E27FC236}">
                  <a16:creationId xmlns:a16="http://schemas.microsoft.com/office/drawing/2014/main" id="{0A038BD2-7712-FB4C-A7F9-92E1FC0BB1E5}"/>
                </a:ext>
              </a:extLst>
            </p:cNvPr>
            <p:cNvSpPr txBox="1"/>
            <p:nvPr/>
          </p:nvSpPr>
          <p:spPr>
            <a:xfrm>
              <a:off x="5575937" y="270121"/>
              <a:ext cx="2301766" cy="365144"/>
            </a:xfrm>
            <a:prstGeom prst="rect">
              <a:avLst/>
            </a:prstGeom>
          </p:spPr>
          <p:txBody>
            <a:bodyPr vert="horz" wrap="square" lIns="91440" tIns="45720" rIns="91440" bIns="45720" rtlCol="0">
              <a:noAutofit/>
            </a:bodyPr>
            <a:lstStyle/>
            <a:p>
              <a:pPr marL="0" indent="0" algn="l">
                <a:lnSpc>
                  <a:spcPts val="1800"/>
                </a:lnSpc>
                <a:spcAft>
                  <a:spcPts val="600"/>
                </a:spcAft>
                <a:buNone/>
              </a:pPr>
              <a:r>
                <a:rPr lang="en-GB" sz="1600" b="1" i="1" dirty="0">
                  <a:solidFill>
                    <a:srgbClr val="003A5D"/>
                  </a:solidFill>
                  <a:latin typeface="Calibri" panose="020F0502020204030204" pitchFamily="34" charset="0"/>
                  <a:cs typeface="Calibri" panose="020F0502020204030204" pitchFamily="34" charset="0"/>
                </a:rPr>
                <a:t>Year start (April – May)</a:t>
              </a:r>
            </a:p>
          </p:txBody>
        </p:sp>
        <p:sp>
          <p:nvSpPr>
            <p:cNvPr id="35" name="TextBox 34">
              <a:extLst>
                <a:ext uri="{FF2B5EF4-FFF2-40B4-BE49-F238E27FC236}">
                  <a16:creationId xmlns:a16="http://schemas.microsoft.com/office/drawing/2014/main" id="{7500F23F-D38B-6144-AF9F-BFE6ECBCE0EA}"/>
                </a:ext>
              </a:extLst>
            </p:cNvPr>
            <p:cNvSpPr txBox="1"/>
            <p:nvPr/>
          </p:nvSpPr>
          <p:spPr>
            <a:xfrm>
              <a:off x="8098520" y="1751824"/>
              <a:ext cx="2301766" cy="475758"/>
            </a:xfrm>
            <a:prstGeom prst="rect">
              <a:avLst/>
            </a:prstGeom>
          </p:spPr>
          <p:txBody>
            <a:bodyPr vert="horz" wrap="square" lIns="91440" tIns="45720" rIns="91440" bIns="45720" rtlCol="0" anchor="ctr">
              <a:noAutofit/>
            </a:bodyPr>
            <a:lstStyle/>
            <a:p>
              <a:pPr marL="0" indent="0" algn="r">
                <a:lnSpc>
                  <a:spcPts val="1800"/>
                </a:lnSpc>
                <a:buNone/>
              </a:pPr>
              <a:r>
                <a:rPr lang="en-GB" sz="1600" b="1" i="1" dirty="0">
                  <a:solidFill>
                    <a:srgbClr val="003A5D"/>
                  </a:solidFill>
                  <a:latin typeface="Calibri" panose="020F0502020204030204" pitchFamily="34" charset="0"/>
                  <a:cs typeface="Calibri" panose="020F0502020204030204" pitchFamily="34" charset="0"/>
                </a:rPr>
                <a:t>During the year </a:t>
              </a:r>
            </a:p>
            <a:p>
              <a:pPr marL="0" indent="0" algn="r">
                <a:lnSpc>
                  <a:spcPts val="1800"/>
                </a:lnSpc>
                <a:buNone/>
              </a:pPr>
              <a:r>
                <a:rPr lang="en-GB" sz="1600" b="1" i="1" dirty="0">
                  <a:solidFill>
                    <a:srgbClr val="003A5D"/>
                  </a:solidFill>
                  <a:latin typeface="Calibri" panose="020F0502020204030204" pitchFamily="34" charset="0"/>
                  <a:cs typeface="Calibri" panose="020F0502020204030204" pitchFamily="34" charset="0"/>
                </a:rPr>
                <a:t>(June – August)</a:t>
              </a:r>
            </a:p>
          </p:txBody>
        </p:sp>
        <p:sp>
          <p:nvSpPr>
            <p:cNvPr id="36" name="TextBox 35">
              <a:extLst>
                <a:ext uri="{FF2B5EF4-FFF2-40B4-BE49-F238E27FC236}">
                  <a16:creationId xmlns:a16="http://schemas.microsoft.com/office/drawing/2014/main" id="{F8D6F80E-3CF7-434B-9986-2E2DCC4551CC}"/>
                </a:ext>
              </a:extLst>
            </p:cNvPr>
            <p:cNvSpPr txBox="1"/>
            <p:nvPr/>
          </p:nvSpPr>
          <p:spPr>
            <a:xfrm>
              <a:off x="9166230" y="4029781"/>
              <a:ext cx="1783027" cy="536953"/>
            </a:xfrm>
            <a:prstGeom prst="rect">
              <a:avLst/>
            </a:prstGeom>
          </p:spPr>
          <p:txBody>
            <a:bodyPr vert="horz" wrap="square" lIns="91440" tIns="45720" rIns="91440" bIns="45720" rtlCol="0" anchor="ctr">
              <a:noAutofit/>
            </a:bodyPr>
            <a:lstStyle>
              <a:defPPr>
                <a:defRPr lang="en-US"/>
              </a:defPPr>
              <a:lvl1pPr indent="0" algn="r">
                <a:lnSpc>
                  <a:spcPts val="1800"/>
                </a:lnSpc>
                <a:buNone/>
                <a:defRPr sz="1400" b="1" i="1">
                  <a:solidFill>
                    <a:srgbClr val="003A5D"/>
                  </a:solidFill>
                  <a:latin typeface="Segoe UI" panose="020B0502040204020203" pitchFamily="34" charset="0"/>
                  <a:cs typeface="Segoe UI" panose="020B0502040204020203" pitchFamily="34" charset="0"/>
                </a:defRPr>
              </a:lvl1pPr>
            </a:lstStyle>
            <a:p>
              <a:pPr algn="l"/>
              <a:r>
                <a:rPr lang="en-GB" sz="1600" dirty="0">
                  <a:latin typeface="Calibri" panose="020F0502020204030204" pitchFamily="34" charset="0"/>
                  <a:cs typeface="Calibri" panose="020F0502020204030204" pitchFamily="34" charset="0"/>
                </a:rPr>
                <a:t>Mid-year </a:t>
              </a:r>
            </a:p>
            <a:p>
              <a:pPr algn="l"/>
              <a:r>
                <a:rPr lang="en-GB" sz="1600" dirty="0">
                  <a:latin typeface="Calibri" panose="020F0502020204030204" pitchFamily="34" charset="0"/>
                  <a:cs typeface="Calibri" panose="020F0502020204030204" pitchFamily="34" charset="0"/>
                </a:rPr>
                <a:t>(September – October)</a:t>
              </a:r>
            </a:p>
          </p:txBody>
        </p:sp>
        <p:sp>
          <p:nvSpPr>
            <p:cNvPr id="38" name="TextBox 37">
              <a:extLst>
                <a:ext uri="{FF2B5EF4-FFF2-40B4-BE49-F238E27FC236}">
                  <a16:creationId xmlns:a16="http://schemas.microsoft.com/office/drawing/2014/main" id="{FDCAF118-943B-CC4D-AF9E-880461122AAA}"/>
                </a:ext>
              </a:extLst>
            </p:cNvPr>
            <p:cNvSpPr txBox="1"/>
            <p:nvPr/>
          </p:nvSpPr>
          <p:spPr>
            <a:xfrm>
              <a:off x="2373752" y="1894912"/>
              <a:ext cx="2324191" cy="332670"/>
            </a:xfrm>
            <a:prstGeom prst="rect">
              <a:avLst/>
            </a:prstGeom>
          </p:spPr>
          <p:txBody>
            <a:bodyPr vert="horz" wrap="square" lIns="91440" tIns="45720" rIns="91440" bIns="45720" rtlCol="0">
              <a:noAutofit/>
            </a:bodyPr>
            <a:lstStyle/>
            <a:p>
              <a:pPr marL="0" indent="0" algn="l">
                <a:lnSpc>
                  <a:spcPts val="1800"/>
                </a:lnSpc>
                <a:spcAft>
                  <a:spcPts val="600"/>
                </a:spcAft>
                <a:buNone/>
              </a:pPr>
              <a:r>
                <a:rPr lang="en-GB" sz="1600" b="1" i="1" dirty="0">
                  <a:solidFill>
                    <a:srgbClr val="003A5D"/>
                  </a:solidFill>
                  <a:latin typeface="Calibri" panose="020F0502020204030204" pitchFamily="34" charset="0"/>
                  <a:cs typeface="Calibri" panose="020F0502020204030204" pitchFamily="34" charset="0"/>
                </a:rPr>
                <a:t>Year end (February – March)</a:t>
              </a:r>
            </a:p>
          </p:txBody>
        </p:sp>
        <p:sp>
          <p:nvSpPr>
            <p:cNvPr id="39" name="TextBox 38">
              <a:extLst>
                <a:ext uri="{FF2B5EF4-FFF2-40B4-BE49-F238E27FC236}">
                  <a16:creationId xmlns:a16="http://schemas.microsoft.com/office/drawing/2014/main" id="{F8CDAE15-9FD2-5D4D-B8FC-4E8C441F8BD5}"/>
                </a:ext>
              </a:extLst>
            </p:cNvPr>
            <p:cNvSpPr txBox="1"/>
            <p:nvPr/>
          </p:nvSpPr>
          <p:spPr>
            <a:xfrm>
              <a:off x="1977403" y="4183677"/>
              <a:ext cx="2301766" cy="475758"/>
            </a:xfrm>
            <a:prstGeom prst="rect">
              <a:avLst/>
            </a:prstGeom>
          </p:spPr>
          <p:txBody>
            <a:bodyPr vert="horz" wrap="square" lIns="91440" tIns="45720" rIns="91440" bIns="45720" rtlCol="0" anchor="ctr">
              <a:noAutofit/>
            </a:bodyPr>
            <a:lstStyle/>
            <a:p>
              <a:pPr marL="0" indent="0" algn="r">
                <a:lnSpc>
                  <a:spcPts val="1800"/>
                </a:lnSpc>
                <a:buNone/>
              </a:pPr>
              <a:r>
                <a:rPr lang="en-GB" sz="1600" b="1" i="1" dirty="0">
                  <a:solidFill>
                    <a:srgbClr val="003A5D"/>
                  </a:solidFill>
                  <a:latin typeface="Calibri" panose="020F0502020204030204" pitchFamily="34" charset="0"/>
                  <a:cs typeface="Calibri" panose="020F0502020204030204" pitchFamily="34" charset="0"/>
                </a:rPr>
                <a:t>During the year </a:t>
              </a:r>
            </a:p>
            <a:p>
              <a:pPr marL="0" indent="0" algn="r">
                <a:lnSpc>
                  <a:spcPts val="1800"/>
                </a:lnSpc>
                <a:buNone/>
              </a:pPr>
              <a:r>
                <a:rPr lang="en-GB" sz="1600" b="1" i="1" dirty="0">
                  <a:solidFill>
                    <a:srgbClr val="003A5D"/>
                  </a:solidFill>
                  <a:latin typeface="Calibri" panose="020F0502020204030204" pitchFamily="34" charset="0"/>
                  <a:cs typeface="Calibri" panose="020F0502020204030204" pitchFamily="34" charset="0"/>
                </a:rPr>
                <a:t>(November – January)</a:t>
              </a:r>
            </a:p>
          </p:txBody>
        </p:sp>
      </p:grpSp>
    </p:spTree>
    <p:extLst>
      <p:ext uri="{BB962C8B-B14F-4D97-AF65-F5344CB8AC3E}">
        <p14:creationId xmlns:p14="http://schemas.microsoft.com/office/powerpoint/2010/main" val="44533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70A37B-ABCD-AE4D-86E0-44EF52877230}"/>
              </a:ext>
            </a:extLst>
          </p:cNvPr>
          <p:cNvSpPr txBox="1">
            <a:spLocks/>
          </p:cNvSpPr>
          <p:nvPr/>
        </p:nvSpPr>
        <p:spPr>
          <a:xfrm>
            <a:off x="539494" y="286333"/>
            <a:ext cx="10035741" cy="127656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lang="en-US" sz="3600" kern="1200">
                <a:solidFill>
                  <a:schemeClr val="bg1"/>
                </a:solidFill>
                <a:latin typeface="+mj-lt"/>
                <a:ea typeface="+mj-ea"/>
                <a:cs typeface="+mj-cs"/>
              </a:defRPr>
            </a:lvl1pPr>
          </a:lstStyle>
          <a:p>
            <a:r>
              <a:rPr lang="en-GB" b="1" dirty="0">
                <a:latin typeface="Calibri" panose="020F0502020204030204" pitchFamily="34" charset="0"/>
                <a:cs typeface="Calibri" panose="020F0502020204030204" pitchFamily="34" charset="0"/>
              </a:rPr>
              <a:t>SELDOC’s core values and why they are important</a:t>
            </a:r>
          </a:p>
        </p:txBody>
      </p:sp>
      <p:sp>
        <p:nvSpPr>
          <p:cNvPr id="7" name="Content Placeholder 2">
            <a:extLst>
              <a:ext uri="{FF2B5EF4-FFF2-40B4-BE49-F238E27FC236}">
                <a16:creationId xmlns:a16="http://schemas.microsoft.com/office/drawing/2014/main" id="{364E189C-6613-7B41-9263-645FD4F34B1A}"/>
              </a:ext>
            </a:extLst>
          </p:cNvPr>
          <p:cNvSpPr>
            <a:spLocks noGrp="1"/>
          </p:cNvSpPr>
          <p:nvPr>
            <p:ph sz="quarter" idx="13"/>
          </p:nvPr>
        </p:nvSpPr>
        <p:spPr>
          <a:xfrm>
            <a:off x="539494" y="3060613"/>
            <a:ext cx="11113008" cy="2085703"/>
          </a:xfrm>
        </p:spPr>
        <p:txBody>
          <a:bodyPr anchor="ctr">
            <a:noAutofit/>
          </a:bodyPr>
          <a:lstStyle/>
          <a:p>
            <a:pPr marL="0" indent="0">
              <a:lnSpc>
                <a:spcPct val="100000"/>
              </a:lnSpc>
              <a:spcBef>
                <a:spcPts val="0"/>
              </a:spcBef>
              <a:spcAft>
                <a:spcPts val="1200"/>
              </a:spcAft>
              <a:buNone/>
            </a:pPr>
            <a:r>
              <a:rPr lang="en-GB" sz="2000" b="1" dirty="0">
                <a:solidFill>
                  <a:srgbClr val="003A5D"/>
                </a:solidFill>
                <a:latin typeface="Calibri" panose="020F0502020204030204" pitchFamily="34" charset="0"/>
                <a:cs typeface="Calibri" panose="020F0502020204030204" pitchFamily="34" charset="0"/>
              </a:rPr>
              <a:t>The ‘WHAT’ &amp; ‘HOW’ of setting your performance objectives and development goals</a:t>
            </a:r>
          </a:p>
          <a:p>
            <a:pPr marL="0" indent="0" algn="just">
              <a:lnSpc>
                <a:spcPct val="100000"/>
              </a:lnSpc>
              <a:spcBef>
                <a:spcPts val="0"/>
              </a:spcBef>
              <a:spcAft>
                <a:spcPts val="1200"/>
              </a:spcAft>
              <a:buNone/>
            </a:pPr>
            <a:r>
              <a:rPr lang="en-GB" sz="1600" dirty="0">
                <a:latin typeface="Calibri" panose="020F0502020204030204" pitchFamily="34" charset="0"/>
                <a:cs typeface="Calibri" panose="020F0502020204030204" pitchFamily="34" charset="0"/>
              </a:rPr>
              <a:t>When writing your performance objectives and development goals, you should always address the ‘</a:t>
            </a:r>
            <a:r>
              <a:rPr lang="en-GB" sz="1600" b="1" dirty="0">
                <a:latin typeface="Calibri" panose="020F0502020204030204" pitchFamily="34" charset="0"/>
                <a:cs typeface="Calibri" panose="020F0502020204030204" pitchFamily="34" charset="0"/>
              </a:rPr>
              <a:t>WHAT</a:t>
            </a:r>
            <a:r>
              <a:rPr lang="en-GB" sz="1600" dirty="0">
                <a:latin typeface="Calibri" panose="020F0502020204030204" pitchFamily="34" charset="0"/>
                <a:cs typeface="Calibri" panose="020F0502020204030204" pitchFamily="34" charset="0"/>
              </a:rPr>
              <a:t>’ &amp; the ‘</a:t>
            </a:r>
            <a:r>
              <a:rPr lang="en-GB" sz="1600" b="1" dirty="0">
                <a:latin typeface="Calibri" panose="020F0502020204030204" pitchFamily="34" charset="0"/>
                <a:cs typeface="Calibri" panose="020F0502020204030204" pitchFamily="34" charset="0"/>
              </a:rPr>
              <a:t>HOW</a:t>
            </a:r>
            <a:r>
              <a:rPr lang="en-GB" sz="1600" dirty="0">
                <a:latin typeface="Calibri" panose="020F0502020204030204" pitchFamily="34" charset="0"/>
                <a:cs typeface="Calibri" panose="020F0502020204030204" pitchFamily="34" charset="0"/>
              </a:rPr>
              <a:t>’. The</a:t>
            </a:r>
            <a:r>
              <a:rPr lang="en-GB" sz="1600" b="1" dirty="0">
                <a:latin typeface="Calibri" panose="020F0502020204030204" pitchFamily="34" charset="0"/>
                <a:cs typeface="Calibri" panose="020F0502020204030204" pitchFamily="34" charset="0"/>
              </a:rPr>
              <a:t> ‘WHAT’ </a:t>
            </a:r>
            <a:r>
              <a:rPr lang="en-GB" sz="1600" dirty="0">
                <a:latin typeface="Calibri" panose="020F0502020204030204" pitchFamily="34" charset="0"/>
                <a:cs typeface="Calibri" panose="020F0502020204030204" pitchFamily="34" charset="0"/>
              </a:rPr>
              <a:t>specifies what your objective/goals is, while the </a:t>
            </a:r>
            <a:r>
              <a:rPr lang="en-GB" sz="1600" b="1" dirty="0">
                <a:latin typeface="Calibri" panose="020F0502020204030204" pitchFamily="34" charset="0"/>
                <a:cs typeface="Calibri" panose="020F0502020204030204" pitchFamily="34" charset="0"/>
              </a:rPr>
              <a:t>‘HOW’ </a:t>
            </a:r>
            <a:r>
              <a:rPr lang="en-GB" sz="1600" dirty="0">
                <a:latin typeface="Calibri" panose="020F0502020204030204" pitchFamily="34" charset="0"/>
                <a:cs typeface="Calibri" panose="020F0502020204030204" pitchFamily="34" charset="0"/>
              </a:rPr>
              <a:t>refers to how you plan on achieving those. SELDOC’s core values and behaviours should always guide ‘</a:t>
            </a:r>
            <a:r>
              <a:rPr lang="en-GB" sz="1600" b="1" dirty="0">
                <a:latin typeface="Calibri" panose="020F0502020204030204" pitchFamily="34" charset="0"/>
                <a:cs typeface="Calibri" panose="020F0502020204030204" pitchFamily="34" charset="0"/>
              </a:rPr>
              <a:t>HOW’</a:t>
            </a:r>
            <a:r>
              <a:rPr lang="en-GB" sz="1600" dirty="0">
                <a:latin typeface="Calibri" panose="020F0502020204030204" pitchFamily="34" charset="0"/>
                <a:cs typeface="Calibri" panose="020F0502020204030204" pitchFamily="34" charset="0"/>
              </a:rPr>
              <a:t> you set out to achieve your objectives/goals. Your manager will provide you with regular developmental feedback on how you are performing against both the ‘</a:t>
            </a:r>
            <a:r>
              <a:rPr lang="en-GB" sz="1600" b="1" dirty="0">
                <a:latin typeface="Calibri" panose="020F0502020204030204" pitchFamily="34" charset="0"/>
                <a:cs typeface="Calibri" panose="020F0502020204030204" pitchFamily="34" charset="0"/>
              </a:rPr>
              <a:t>WHAT</a:t>
            </a:r>
            <a:r>
              <a:rPr lang="en-GB" sz="1600" dirty="0">
                <a:latin typeface="Calibri" panose="020F0502020204030204" pitchFamily="34" charset="0"/>
                <a:cs typeface="Calibri" panose="020F0502020204030204" pitchFamily="34" charset="0"/>
              </a:rPr>
              <a:t>’ &amp; the ‘</a:t>
            </a:r>
            <a:r>
              <a:rPr lang="en-GB" sz="1600" b="1" dirty="0">
                <a:latin typeface="Calibri" panose="020F0502020204030204" pitchFamily="34" charset="0"/>
                <a:cs typeface="Calibri" panose="020F0502020204030204" pitchFamily="34" charset="0"/>
              </a:rPr>
              <a:t>HOW</a:t>
            </a:r>
            <a:r>
              <a:rPr lang="en-GB" sz="1600" dirty="0">
                <a:latin typeface="Calibri" panose="020F0502020204030204" pitchFamily="34" charset="0"/>
                <a:cs typeface="Calibri" panose="020F0502020204030204" pitchFamily="34" charset="0"/>
              </a:rPr>
              <a:t>’</a:t>
            </a:r>
            <a:r>
              <a:rPr lang="en-GB" sz="1600" b="1"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aspects, and your performance review ratings will also take these into account. </a:t>
            </a:r>
          </a:p>
        </p:txBody>
      </p:sp>
      <p:sp>
        <p:nvSpPr>
          <p:cNvPr id="5" name="Content Placeholder 2">
            <a:extLst>
              <a:ext uri="{FF2B5EF4-FFF2-40B4-BE49-F238E27FC236}">
                <a16:creationId xmlns:a16="http://schemas.microsoft.com/office/drawing/2014/main" id="{4FDD6537-01D3-924C-84A1-BB64BE690C1A}"/>
              </a:ext>
            </a:extLst>
          </p:cNvPr>
          <p:cNvSpPr txBox="1">
            <a:spLocks/>
          </p:cNvSpPr>
          <p:nvPr/>
        </p:nvSpPr>
        <p:spPr>
          <a:xfrm>
            <a:off x="539494" y="1609579"/>
            <a:ext cx="11113008" cy="152732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200"/>
              </a:spcAft>
              <a:buFont typeface="Arial" panose="020B0604020202020204" pitchFamily="34" charset="0"/>
              <a:buNone/>
            </a:pPr>
            <a:r>
              <a:rPr lang="en-GB" sz="1600" dirty="0">
                <a:latin typeface="Calibri" panose="020F0502020204030204" pitchFamily="34" charset="0"/>
                <a:cs typeface="Calibri" panose="020F0502020204030204" pitchFamily="34" charset="0"/>
              </a:rPr>
              <a:t>The SELDOC core values define who we are as a business, how we operate with patients, clients, and each other - how we come together as a team. As such, our values are critical to preserving our business ethos and integrity and providing everyone with a common understanding of what working at Seldoc is all about. </a:t>
            </a:r>
          </a:p>
          <a:p>
            <a:pPr marL="0" indent="0" algn="just">
              <a:lnSpc>
                <a:spcPct val="100000"/>
              </a:lnSpc>
              <a:spcBef>
                <a:spcPts val="0"/>
              </a:spcBef>
              <a:spcAft>
                <a:spcPts val="1200"/>
              </a:spcAft>
              <a:buFont typeface="Arial" panose="020B0604020202020204" pitchFamily="34" charset="0"/>
              <a:buNone/>
            </a:pPr>
            <a:r>
              <a:rPr lang="en-GB" sz="1600" dirty="0">
                <a:latin typeface="Calibri" panose="020F0502020204030204" pitchFamily="34" charset="0"/>
                <a:cs typeface="Calibri" panose="020F0502020204030204" pitchFamily="34" charset="0"/>
              </a:rPr>
              <a:t>On the next page, you’ll see how each one of </a:t>
            </a:r>
            <a:r>
              <a:rPr lang="en-GB" sz="1600" b="1" dirty="0">
                <a:latin typeface="Calibri" panose="020F0502020204030204" pitchFamily="34" charset="0"/>
                <a:cs typeface="Calibri" panose="020F0502020204030204" pitchFamily="34" charset="0"/>
              </a:rPr>
              <a:t>SELDOC’s 5 core values</a:t>
            </a:r>
            <a:r>
              <a:rPr lang="en-GB" sz="1600" dirty="0">
                <a:latin typeface="Calibri" panose="020F0502020204030204" pitchFamily="34" charset="0"/>
                <a:cs typeface="Calibri" panose="020F0502020204030204" pitchFamily="34" charset="0"/>
              </a:rPr>
              <a:t> is supported by a set of behaviours. These behaviours describe what is collectively expected from us as a team and apply to everyone working at SELDOC.</a:t>
            </a:r>
          </a:p>
        </p:txBody>
      </p:sp>
      <p:grpSp>
        <p:nvGrpSpPr>
          <p:cNvPr id="22" name="Group 21">
            <a:extLst>
              <a:ext uri="{FF2B5EF4-FFF2-40B4-BE49-F238E27FC236}">
                <a16:creationId xmlns:a16="http://schemas.microsoft.com/office/drawing/2014/main" id="{DBC55A59-619C-1B48-AD58-73E352C858E5}"/>
              </a:ext>
            </a:extLst>
          </p:cNvPr>
          <p:cNvGrpSpPr/>
          <p:nvPr/>
        </p:nvGrpSpPr>
        <p:grpSpPr>
          <a:xfrm>
            <a:off x="539494" y="5146316"/>
            <a:ext cx="9542405" cy="1323247"/>
            <a:chOff x="539494" y="5248421"/>
            <a:chExt cx="9542405" cy="1323247"/>
          </a:xfrm>
        </p:grpSpPr>
        <p:sp>
          <p:nvSpPr>
            <p:cNvPr id="3" name="TextBox 2">
              <a:extLst>
                <a:ext uri="{FF2B5EF4-FFF2-40B4-BE49-F238E27FC236}">
                  <a16:creationId xmlns:a16="http://schemas.microsoft.com/office/drawing/2014/main" id="{EC84A7FA-C605-6642-ACA1-B7D28D664B19}"/>
                </a:ext>
              </a:extLst>
            </p:cNvPr>
            <p:cNvSpPr txBox="1"/>
            <p:nvPr/>
          </p:nvSpPr>
          <p:spPr>
            <a:xfrm>
              <a:off x="539494" y="5248422"/>
              <a:ext cx="9542405" cy="1323246"/>
            </a:xfrm>
            <a:prstGeom prst="rect">
              <a:avLst/>
            </a:prstGeom>
            <a:solidFill>
              <a:schemeClr val="accent5">
                <a:lumMod val="20000"/>
                <a:lumOff val="80000"/>
              </a:schemeClr>
            </a:solidFill>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FDB0F5D8-CE9C-9F47-95C5-DB12013E53D9}"/>
                </a:ext>
              </a:extLst>
            </p:cNvPr>
            <p:cNvSpPr txBox="1"/>
            <p:nvPr/>
          </p:nvSpPr>
          <p:spPr>
            <a:xfrm>
              <a:off x="1638300" y="6324600"/>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E508FD44-1450-7944-BB7F-7EA7B76A01F3}"/>
                </a:ext>
              </a:extLst>
            </p:cNvPr>
            <p:cNvSpPr txBox="1"/>
            <p:nvPr/>
          </p:nvSpPr>
          <p:spPr>
            <a:xfrm>
              <a:off x="1795037" y="5248421"/>
              <a:ext cx="8149064" cy="1323246"/>
            </a:xfrm>
            <a:prstGeom prst="rect">
              <a:avLst/>
            </a:prstGeom>
          </p:spPr>
          <p:txBody>
            <a:bodyPr vert="horz" wrap="square" lIns="91440" tIns="45720" rIns="91440" bIns="45720" rtlCol="0">
              <a:noAutofit/>
            </a:bodyPr>
            <a:lstStyle/>
            <a:p>
              <a:pPr lvl="0" algn="just"/>
              <a:r>
                <a:rPr lang="en-GB" sz="1600" b="1" dirty="0">
                  <a:solidFill>
                    <a:srgbClr val="003A5D"/>
                  </a:solidFill>
                  <a:latin typeface="Calibri" panose="020F0502020204030204" pitchFamily="34" charset="0"/>
                  <a:cs typeface="Calibri" panose="020F0502020204030204" pitchFamily="34" charset="0"/>
                </a:rPr>
                <a:t>Executive Leadership Team Members only:</a:t>
              </a:r>
            </a:p>
            <a:p>
              <a:pPr lvl="0" algn="just"/>
              <a:r>
                <a:rPr lang="en-GB" sz="1600" dirty="0">
                  <a:solidFill>
                    <a:schemeClr val="tx1">
                      <a:lumMod val="75000"/>
                      <a:lumOff val="25000"/>
                    </a:schemeClr>
                  </a:solidFill>
                  <a:latin typeface="Calibri" panose="020F0502020204030204" pitchFamily="34" charset="0"/>
                  <a:cs typeface="Calibri" panose="020F0502020204030204" pitchFamily="34" charset="0"/>
                </a:rPr>
                <a:t>As SELDOC’S leadership team, you have the crucial responsibility to set a standard of performance and behaviour for the rest of SELDOC. Please ensure you consider SELDOC’s leadership behaviours (see appendix of this guide) when setting your objectives and development goals, as you will also be expected to uphold and perform against these.</a:t>
              </a:r>
            </a:p>
          </p:txBody>
        </p:sp>
        <p:sp>
          <p:nvSpPr>
            <p:cNvPr id="10" name="Graphic 8">
              <a:extLst>
                <a:ext uri="{FF2B5EF4-FFF2-40B4-BE49-F238E27FC236}">
                  <a16:creationId xmlns:a16="http://schemas.microsoft.com/office/drawing/2014/main" id="{CAB5CB6C-1353-3A4F-9E27-FDCF2ECEF939}"/>
                </a:ext>
              </a:extLst>
            </p:cNvPr>
            <p:cNvSpPr/>
            <p:nvPr/>
          </p:nvSpPr>
          <p:spPr>
            <a:xfrm>
              <a:off x="626200" y="5631579"/>
              <a:ext cx="621665" cy="816832"/>
            </a:xfrm>
            <a:custGeom>
              <a:avLst/>
              <a:gdLst>
                <a:gd name="connsiteX0" fmla="*/ 120428 w 621665"/>
                <a:gd name="connsiteY0" fmla="*/ 501238 h 816832"/>
                <a:gd name="connsiteX1" fmla="*/ 173151 w 621665"/>
                <a:gd name="connsiteY1" fmla="*/ 426980 h 816832"/>
                <a:gd name="connsiteX2" fmla="*/ 101864 w 621665"/>
                <a:gd name="connsiteY2" fmla="*/ 352723 h 816832"/>
                <a:gd name="connsiteX3" fmla="*/ 176121 w 621665"/>
                <a:gd name="connsiteY3" fmla="*/ 278466 h 816832"/>
                <a:gd name="connsiteX4" fmla="*/ 176121 w 621665"/>
                <a:gd name="connsiteY4" fmla="*/ 816832 h 816832"/>
                <a:gd name="connsiteX5" fmla="*/ 287507 w 621665"/>
                <a:gd name="connsiteY5" fmla="*/ 816832 h 816832"/>
                <a:gd name="connsiteX6" fmla="*/ 287507 w 621665"/>
                <a:gd name="connsiteY6" fmla="*/ 501238 h 816832"/>
                <a:gd name="connsiteX7" fmla="*/ 454587 w 621665"/>
                <a:gd name="connsiteY7" fmla="*/ 501238 h 816832"/>
                <a:gd name="connsiteX8" fmla="*/ 454587 w 621665"/>
                <a:gd name="connsiteY8" fmla="*/ 631188 h 816832"/>
                <a:gd name="connsiteX9" fmla="*/ 565973 w 621665"/>
                <a:gd name="connsiteY9" fmla="*/ 631188 h 816832"/>
                <a:gd name="connsiteX10" fmla="*/ 565973 w 621665"/>
                <a:gd name="connsiteY10" fmla="*/ 464109 h 816832"/>
                <a:gd name="connsiteX11" fmla="*/ 491715 w 621665"/>
                <a:gd name="connsiteY11" fmla="*/ 389852 h 816832"/>
                <a:gd name="connsiteX12" fmla="*/ 361765 w 621665"/>
                <a:gd name="connsiteY12" fmla="*/ 389852 h 816832"/>
                <a:gd name="connsiteX13" fmla="*/ 361765 w 621665"/>
                <a:gd name="connsiteY13" fmla="*/ 259901 h 816832"/>
                <a:gd name="connsiteX14" fmla="*/ 621666 w 621665"/>
                <a:gd name="connsiteY14" fmla="*/ 74257 h 816832"/>
                <a:gd name="connsiteX15" fmla="*/ 565973 w 621665"/>
                <a:gd name="connsiteY15" fmla="*/ 0 h 816832"/>
                <a:gd name="connsiteX16" fmla="*/ 324636 w 621665"/>
                <a:gd name="connsiteY16" fmla="*/ 167079 h 816832"/>
                <a:gd name="connsiteX17" fmla="*/ 268943 w 621665"/>
                <a:gd name="connsiteY17" fmla="*/ 278466 h 816832"/>
                <a:gd name="connsiteX18" fmla="*/ 213250 w 621665"/>
                <a:gd name="connsiteY18" fmla="*/ 167079 h 816832"/>
                <a:gd name="connsiteX19" fmla="*/ 138992 w 621665"/>
                <a:gd name="connsiteY19" fmla="*/ 167079 h 816832"/>
                <a:gd name="connsiteX20" fmla="*/ 19067 w 621665"/>
                <a:gd name="connsiteY20" fmla="*/ 300371 h 816832"/>
                <a:gd name="connsiteX21" fmla="*/ 21666 w 621665"/>
                <a:gd name="connsiteY21" fmla="*/ 402475 h 816832"/>
                <a:gd name="connsiteX22" fmla="*/ 120428 w 621665"/>
                <a:gd name="connsiteY22" fmla="*/ 501238 h 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1665" h="816832">
                  <a:moveTo>
                    <a:pt x="120428" y="501238"/>
                  </a:moveTo>
                  <a:lnTo>
                    <a:pt x="173151" y="426980"/>
                  </a:lnTo>
                  <a:lnTo>
                    <a:pt x="101864" y="352723"/>
                  </a:lnTo>
                  <a:lnTo>
                    <a:pt x="176121" y="278466"/>
                  </a:lnTo>
                  <a:lnTo>
                    <a:pt x="176121" y="816832"/>
                  </a:lnTo>
                  <a:lnTo>
                    <a:pt x="287507" y="816832"/>
                  </a:lnTo>
                  <a:lnTo>
                    <a:pt x="287507" y="501238"/>
                  </a:lnTo>
                  <a:lnTo>
                    <a:pt x="454587" y="501238"/>
                  </a:lnTo>
                  <a:lnTo>
                    <a:pt x="454587" y="631188"/>
                  </a:lnTo>
                  <a:lnTo>
                    <a:pt x="565973" y="631188"/>
                  </a:lnTo>
                  <a:lnTo>
                    <a:pt x="565973" y="464109"/>
                  </a:lnTo>
                  <a:cubicBezTo>
                    <a:pt x="565973" y="423098"/>
                    <a:pt x="532726" y="389852"/>
                    <a:pt x="491715" y="389852"/>
                  </a:cubicBezTo>
                  <a:lnTo>
                    <a:pt x="361765" y="389852"/>
                  </a:lnTo>
                  <a:lnTo>
                    <a:pt x="361765" y="259901"/>
                  </a:lnTo>
                  <a:lnTo>
                    <a:pt x="621666" y="74257"/>
                  </a:lnTo>
                  <a:lnTo>
                    <a:pt x="565973" y="0"/>
                  </a:lnTo>
                  <a:lnTo>
                    <a:pt x="324636" y="167079"/>
                  </a:lnTo>
                  <a:lnTo>
                    <a:pt x="268943" y="278466"/>
                  </a:lnTo>
                  <a:lnTo>
                    <a:pt x="213250" y="167079"/>
                  </a:lnTo>
                  <a:lnTo>
                    <a:pt x="138992" y="167079"/>
                  </a:lnTo>
                  <a:lnTo>
                    <a:pt x="19067" y="300371"/>
                  </a:lnTo>
                  <a:cubicBezTo>
                    <a:pt x="-7327" y="329694"/>
                    <a:pt x="-6186" y="374534"/>
                    <a:pt x="21666" y="402475"/>
                  </a:cubicBezTo>
                  <a:lnTo>
                    <a:pt x="120428" y="501238"/>
                  </a:lnTo>
                  <a:close/>
                </a:path>
              </a:pathLst>
            </a:custGeom>
            <a:solidFill>
              <a:srgbClr val="63C8CD"/>
            </a:solidFill>
            <a:ln w="2302"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CAB5CB6C-1353-3A4F-9E27-FDCF2ECEF939}"/>
                </a:ext>
              </a:extLst>
            </p:cNvPr>
            <p:cNvSpPr/>
            <p:nvPr/>
          </p:nvSpPr>
          <p:spPr>
            <a:xfrm>
              <a:off x="839450" y="5798658"/>
              <a:ext cx="111386" cy="111386"/>
            </a:xfrm>
            <a:custGeom>
              <a:avLst/>
              <a:gdLst>
                <a:gd name="connsiteX0" fmla="*/ 111386 w 111386"/>
                <a:gd name="connsiteY0" fmla="*/ 0 h 111386"/>
                <a:gd name="connsiteX1" fmla="*/ 37129 w 111386"/>
                <a:gd name="connsiteY1" fmla="*/ 0 h 111386"/>
                <a:gd name="connsiteX2" fmla="*/ 0 w 111386"/>
                <a:gd name="connsiteY2" fmla="*/ 0 h 111386"/>
                <a:gd name="connsiteX3" fmla="*/ 55693 w 111386"/>
                <a:gd name="connsiteY3" fmla="*/ 111386 h 111386"/>
                <a:gd name="connsiteX4" fmla="*/ 111386 w 111386"/>
                <a:gd name="connsiteY4" fmla="*/ 0 h 111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86" h="111386">
                  <a:moveTo>
                    <a:pt x="111386" y="0"/>
                  </a:moveTo>
                  <a:lnTo>
                    <a:pt x="37129" y="0"/>
                  </a:lnTo>
                  <a:lnTo>
                    <a:pt x="0" y="0"/>
                  </a:lnTo>
                  <a:lnTo>
                    <a:pt x="55693" y="111386"/>
                  </a:lnTo>
                  <a:lnTo>
                    <a:pt x="111386" y="0"/>
                  </a:lnTo>
                  <a:close/>
                </a:path>
              </a:pathLst>
            </a:custGeom>
            <a:solidFill>
              <a:srgbClr val="EF9F35"/>
            </a:solidFill>
            <a:ln w="2302"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CAB5CB6C-1353-3A4F-9E27-FDCF2ECEF939}"/>
                </a:ext>
              </a:extLst>
            </p:cNvPr>
            <p:cNvSpPr/>
            <p:nvPr/>
          </p:nvSpPr>
          <p:spPr>
            <a:xfrm>
              <a:off x="765193" y="5575886"/>
              <a:ext cx="222772" cy="222772"/>
            </a:xfrm>
            <a:custGeom>
              <a:avLst/>
              <a:gdLst>
                <a:gd name="connsiteX0" fmla="*/ 222772 w 222772"/>
                <a:gd name="connsiteY0" fmla="*/ 111386 h 222772"/>
                <a:gd name="connsiteX1" fmla="*/ 111386 w 222772"/>
                <a:gd name="connsiteY1" fmla="*/ 222772 h 222772"/>
                <a:gd name="connsiteX2" fmla="*/ 0 w 222772"/>
                <a:gd name="connsiteY2" fmla="*/ 111386 h 222772"/>
                <a:gd name="connsiteX3" fmla="*/ 111386 w 222772"/>
                <a:gd name="connsiteY3" fmla="*/ 0 h 222772"/>
                <a:gd name="connsiteX4" fmla="*/ 222772 w 222772"/>
                <a:gd name="connsiteY4" fmla="*/ 111386 h 22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72" h="222772">
                  <a:moveTo>
                    <a:pt x="222772" y="111386"/>
                  </a:moveTo>
                  <a:cubicBezTo>
                    <a:pt x="222772" y="172903"/>
                    <a:pt x="172903" y="222772"/>
                    <a:pt x="111386" y="222772"/>
                  </a:cubicBezTo>
                  <a:cubicBezTo>
                    <a:pt x="49869" y="222772"/>
                    <a:pt x="0" y="172903"/>
                    <a:pt x="0" y="111386"/>
                  </a:cubicBezTo>
                  <a:cubicBezTo>
                    <a:pt x="0" y="49869"/>
                    <a:pt x="49869" y="0"/>
                    <a:pt x="111386" y="0"/>
                  </a:cubicBezTo>
                  <a:cubicBezTo>
                    <a:pt x="172903" y="0"/>
                    <a:pt x="222772" y="49869"/>
                    <a:pt x="222772" y="111386"/>
                  </a:cubicBezTo>
                  <a:close/>
                </a:path>
              </a:pathLst>
            </a:custGeom>
            <a:solidFill>
              <a:srgbClr val="63C8CD"/>
            </a:solidFill>
            <a:ln w="2302"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CAB5CB6C-1353-3A4F-9E27-FDCF2ECEF939}"/>
                </a:ext>
              </a:extLst>
            </p:cNvPr>
            <p:cNvSpPr/>
            <p:nvPr/>
          </p:nvSpPr>
          <p:spPr>
            <a:xfrm>
              <a:off x="1006529" y="6262767"/>
              <a:ext cx="371287" cy="185643"/>
            </a:xfrm>
            <a:custGeom>
              <a:avLst/>
              <a:gdLst>
                <a:gd name="connsiteX0" fmla="*/ 0 w 371287"/>
                <a:gd name="connsiteY0" fmla="*/ 0 h 185643"/>
                <a:gd name="connsiteX1" fmla="*/ 0 w 371287"/>
                <a:gd name="connsiteY1" fmla="*/ 185644 h 185643"/>
                <a:gd name="connsiteX2" fmla="*/ 371287 w 371287"/>
                <a:gd name="connsiteY2" fmla="*/ 185644 h 185643"/>
                <a:gd name="connsiteX3" fmla="*/ 371287 w 371287"/>
                <a:gd name="connsiteY3" fmla="*/ 0 h 185643"/>
                <a:gd name="connsiteX4" fmla="*/ 185644 w 371287"/>
                <a:gd name="connsiteY4" fmla="*/ 0 h 185643"/>
                <a:gd name="connsiteX5" fmla="*/ 74257 w 371287"/>
                <a:gd name="connsiteY5" fmla="*/ 0 h 185643"/>
                <a:gd name="connsiteX6" fmla="*/ 0 w 371287"/>
                <a:gd name="connsiteY6" fmla="*/ 0 h 18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287" h="185643">
                  <a:moveTo>
                    <a:pt x="0" y="0"/>
                  </a:moveTo>
                  <a:lnTo>
                    <a:pt x="0" y="185644"/>
                  </a:lnTo>
                  <a:lnTo>
                    <a:pt x="371287" y="185644"/>
                  </a:lnTo>
                  <a:lnTo>
                    <a:pt x="371287" y="0"/>
                  </a:lnTo>
                  <a:lnTo>
                    <a:pt x="185644" y="0"/>
                  </a:lnTo>
                  <a:lnTo>
                    <a:pt x="74257" y="0"/>
                  </a:lnTo>
                  <a:lnTo>
                    <a:pt x="0" y="0"/>
                  </a:lnTo>
                  <a:close/>
                </a:path>
              </a:pathLst>
            </a:custGeom>
            <a:solidFill>
              <a:srgbClr val="003A5D"/>
            </a:solidFill>
            <a:ln w="2302"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CAB5CB6C-1353-3A4F-9E27-FDCF2ECEF939}"/>
                </a:ext>
              </a:extLst>
            </p:cNvPr>
            <p:cNvSpPr/>
            <p:nvPr/>
          </p:nvSpPr>
          <p:spPr>
            <a:xfrm>
              <a:off x="1431568" y="5406865"/>
              <a:ext cx="226655" cy="226655"/>
            </a:xfrm>
            <a:custGeom>
              <a:avLst/>
              <a:gdLst>
                <a:gd name="connsiteX0" fmla="*/ 108130 w 226655"/>
                <a:gd name="connsiteY0" fmla="*/ 3984 h 226655"/>
                <a:gd name="connsiteX1" fmla="*/ 3984 w 226655"/>
                <a:gd name="connsiteY1" fmla="*/ 108130 h 226655"/>
                <a:gd name="connsiteX2" fmla="*/ 187 w 226655"/>
                <a:gd name="connsiteY2" fmla="*/ 114729 h 226655"/>
                <a:gd name="connsiteX3" fmla="*/ 3984 w 226655"/>
                <a:gd name="connsiteY3" fmla="*/ 118526 h 226655"/>
                <a:gd name="connsiteX4" fmla="*/ 108130 w 226655"/>
                <a:gd name="connsiteY4" fmla="*/ 222672 h 226655"/>
                <a:gd name="connsiteX5" fmla="*/ 114729 w 226655"/>
                <a:gd name="connsiteY5" fmla="*/ 226468 h 226655"/>
                <a:gd name="connsiteX6" fmla="*/ 118526 w 226655"/>
                <a:gd name="connsiteY6" fmla="*/ 222672 h 226655"/>
                <a:gd name="connsiteX7" fmla="*/ 222672 w 226655"/>
                <a:gd name="connsiteY7" fmla="*/ 118526 h 226655"/>
                <a:gd name="connsiteX8" fmla="*/ 226468 w 226655"/>
                <a:gd name="connsiteY8" fmla="*/ 111926 h 226655"/>
                <a:gd name="connsiteX9" fmla="*/ 222672 w 226655"/>
                <a:gd name="connsiteY9" fmla="*/ 108130 h 226655"/>
                <a:gd name="connsiteX10" fmla="*/ 118526 w 226655"/>
                <a:gd name="connsiteY10" fmla="*/ 3984 h 226655"/>
                <a:gd name="connsiteX11" fmla="*/ 111926 w 226655"/>
                <a:gd name="connsiteY11" fmla="*/ 187 h 226655"/>
                <a:gd name="connsiteX12" fmla="*/ 108130 w 226655"/>
                <a:gd name="connsiteY12" fmla="*/ 3984 h 22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55" h="226655">
                  <a:moveTo>
                    <a:pt x="108130" y="3984"/>
                  </a:moveTo>
                  <a:cubicBezTo>
                    <a:pt x="94285" y="54681"/>
                    <a:pt x="54681" y="94285"/>
                    <a:pt x="3984" y="108130"/>
                  </a:cubicBezTo>
                  <a:cubicBezTo>
                    <a:pt x="1113" y="108905"/>
                    <a:pt x="-588" y="111859"/>
                    <a:pt x="187" y="114729"/>
                  </a:cubicBezTo>
                  <a:cubicBezTo>
                    <a:pt x="686" y="116581"/>
                    <a:pt x="2132" y="118027"/>
                    <a:pt x="3984" y="118526"/>
                  </a:cubicBezTo>
                  <a:cubicBezTo>
                    <a:pt x="54681" y="132370"/>
                    <a:pt x="94285" y="171975"/>
                    <a:pt x="108130" y="222672"/>
                  </a:cubicBezTo>
                  <a:cubicBezTo>
                    <a:pt x="108905" y="225542"/>
                    <a:pt x="111859" y="227243"/>
                    <a:pt x="114729" y="226468"/>
                  </a:cubicBezTo>
                  <a:cubicBezTo>
                    <a:pt x="116581" y="225969"/>
                    <a:pt x="118027" y="224524"/>
                    <a:pt x="118526" y="222672"/>
                  </a:cubicBezTo>
                  <a:cubicBezTo>
                    <a:pt x="132370" y="171975"/>
                    <a:pt x="171975" y="132370"/>
                    <a:pt x="222672" y="118526"/>
                  </a:cubicBezTo>
                  <a:cubicBezTo>
                    <a:pt x="225542" y="117751"/>
                    <a:pt x="227243" y="114797"/>
                    <a:pt x="226468" y="111926"/>
                  </a:cubicBezTo>
                  <a:cubicBezTo>
                    <a:pt x="225969" y="110074"/>
                    <a:pt x="224524" y="108629"/>
                    <a:pt x="222672" y="108130"/>
                  </a:cubicBezTo>
                  <a:cubicBezTo>
                    <a:pt x="171975" y="94285"/>
                    <a:pt x="132370" y="54681"/>
                    <a:pt x="118526" y="3984"/>
                  </a:cubicBezTo>
                  <a:cubicBezTo>
                    <a:pt x="117751" y="1113"/>
                    <a:pt x="114797" y="-588"/>
                    <a:pt x="111926" y="187"/>
                  </a:cubicBezTo>
                  <a:cubicBezTo>
                    <a:pt x="110077" y="686"/>
                    <a:pt x="108631" y="2132"/>
                    <a:pt x="108130" y="3984"/>
                  </a:cubicBezTo>
                  <a:close/>
                </a:path>
              </a:pathLst>
            </a:custGeom>
            <a:solidFill>
              <a:srgbClr val="F7D04F"/>
            </a:solidFill>
            <a:ln w="2302"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ED513061-E17E-7B40-ACF8-AD045995A634}"/>
                </a:ext>
              </a:extLst>
            </p:cNvPr>
            <p:cNvGrpSpPr/>
            <p:nvPr/>
          </p:nvGrpSpPr>
          <p:grpSpPr>
            <a:xfrm>
              <a:off x="633273" y="5353114"/>
              <a:ext cx="1104102" cy="1113861"/>
              <a:chOff x="607873" y="5353114"/>
              <a:chExt cx="1104102" cy="1113861"/>
            </a:xfrm>
            <a:solidFill>
              <a:srgbClr val="3C3C48"/>
            </a:solidFill>
          </p:grpSpPr>
          <p:sp>
            <p:nvSpPr>
              <p:cNvPr id="16" name="Graphic 8">
                <a:extLst>
                  <a:ext uri="{FF2B5EF4-FFF2-40B4-BE49-F238E27FC236}">
                    <a16:creationId xmlns:a16="http://schemas.microsoft.com/office/drawing/2014/main" id="{E50548BA-1A87-594E-9EF1-B2BE4908F74F}"/>
                  </a:ext>
                </a:extLst>
              </p:cNvPr>
              <p:cNvSpPr/>
              <p:nvPr/>
            </p:nvSpPr>
            <p:spPr>
              <a:xfrm>
                <a:off x="607873" y="5557079"/>
                <a:ext cx="788507" cy="909896"/>
              </a:xfrm>
              <a:custGeom>
                <a:avLst/>
                <a:gdLst>
                  <a:gd name="connsiteX0" fmla="*/ 125574 w 788507"/>
                  <a:gd name="connsiteY0" fmla="*/ 588918 h 909896"/>
                  <a:gd name="connsiteX1" fmla="*/ 140240 w 788507"/>
                  <a:gd name="connsiteY1" fmla="*/ 594302 h 909896"/>
                  <a:gd name="connsiteX2" fmla="*/ 153978 w 788507"/>
                  <a:gd name="connsiteY2" fmla="*/ 586505 h 909896"/>
                  <a:gd name="connsiteX3" fmla="*/ 175884 w 788507"/>
                  <a:gd name="connsiteY3" fmla="*/ 555503 h 909896"/>
                  <a:gd name="connsiteX4" fmla="*/ 175884 w 788507"/>
                  <a:gd name="connsiteY4" fmla="*/ 891332 h 909896"/>
                  <a:gd name="connsiteX5" fmla="*/ 194448 w 788507"/>
                  <a:gd name="connsiteY5" fmla="*/ 909896 h 909896"/>
                  <a:gd name="connsiteX6" fmla="*/ 305834 w 788507"/>
                  <a:gd name="connsiteY6" fmla="*/ 909896 h 909896"/>
                  <a:gd name="connsiteX7" fmla="*/ 324399 w 788507"/>
                  <a:gd name="connsiteY7" fmla="*/ 891332 h 909896"/>
                  <a:gd name="connsiteX8" fmla="*/ 324399 w 788507"/>
                  <a:gd name="connsiteY8" fmla="*/ 594302 h 909896"/>
                  <a:gd name="connsiteX9" fmla="*/ 454349 w 788507"/>
                  <a:gd name="connsiteY9" fmla="*/ 594302 h 909896"/>
                  <a:gd name="connsiteX10" fmla="*/ 454349 w 788507"/>
                  <a:gd name="connsiteY10" fmla="*/ 687124 h 909896"/>
                  <a:gd name="connsiteX11" fmla="*/ 398656 w 788507"/>
                  <a:gd name="connsiteY11" fmla="*/ 687124 h 909896"/>
                  <a:gd name="connsiteX12" fmla="*/ 380092 w 788507"/>
                  <a:gd name="connsiteY12" fmla="*/ 705688 h 909896"/>
                  <a:gd name="connsiteX13" fmla="*/ 380092 w 788507"/>
                  <a:gd name="connsiteY13" fmla="*/ 891332 h 909896"/>
                  <a:gd name="connsiteX14" fmla="*/ 398656 w 788507"/>
                  <a:gd name="connsiteY14" fmla="*/ 909896 h 909896"/>
                  <a:gd name="connsiteX15" fmla="*/ 769943 w 788507"/>
                  <a:gd name="connsiteY15" fmla="*/ 909896 h 909896"/>
                  <a:gd name="connsiteX16" fmla="*/ 788508 w 788507"/>
                  <a:gd name="connsiteY16" fmla="*/ 891332 h 909896"/>
                  <a:gd name="connsiteX17" fmla="*/ 788508 w 788507"/>
                  <a:gd name="connsiteY17" fmla="*/ 705688 h 909896"/>
                  <a:gd name="connsiteX18" fmla="*/ 769943 w 788507"/>
                  <a:gd name="connsiteY18" fmla="*/ 687124 h 909896"/>
                  <a:gd name="connsiteX19" fmla="*/ 602864 w 788507"/>
                  <a:gd name="connsiteY19" fmla="*/ 687124 h 909896"/>
                  <a:gd name="connsiteX20" fmla="*/ 602864 w 788507"/>
                  <a:gd name="connsiteY20" fmla="*/ 538609 h 909896"/>
                  <a:gd name="connsiteX21" fmla="*/ 510042 w 788507"/>
                  <a:gd name="connsiteY21" fmla="*/ 445787 h 909896"/>
                  <a:gd name="connsiteX22" fmla="*/ 398656 w 788507"/>
                  <a:gd name="connsiteY22" fmla="*/ 445787 h 909896"/>
                  <a:gd name="connsiteX23" fmla="*/ 398656 w 788507"/>
                  <a:gd name="connsiteY23" fmla="*/ 343869 h 909896"/>
                  <a:gd name="connsiteX24" fmla="*/ 650760 w 788507"/>
                  <a:gd name="connsiteY24" fmla="*/ 163794 h 909896"/>
                  <a:gd name="connsiteX25" fmla="*/ 658372 w 788507"/>
                  <a:gd name="connsiteY25" fmla="*/ 151542 h 909896"/>
                  <a:gd name="connsiteX26" fmla="*/ 654844 w 788507"/>
                  <a:gd name="connsiteY26" fmla="*/ 137619 h 909896"/>
                  <a:gd name="connsiteX27" fmla="*/ 599151 w 788507"/>
                  <a:gd name="connsiteY27" fmla="*/ 63361 h 909896"/>
                  <a:gd name="connsiteX28" fmla="*/ 573718 w 788507"/>
                  <a:gd name="connsiteY28" fmla="*/ 59277 h 909896"/>
                  <a:gd name="connsiteX29" fmla="*/ 383433 w 788507"/>
                  <a:gd name="connsiteY29" fmla="*/ 190898 h 909896"/>
                  <a:gd name="connsiteX30" fmla="*/ 329573 w 788507"/>
                  <a:gd name="connsiteY30" fmla="*/ 15191 h 909896"/>
                  <a:gd name="connsiteX31" fmla="*/ 153866 w 788507"/>
                  <a:gd name="connsiteY31" fmla="*/ 69051 h 909896"/>
                  <a:gd name="connsiteX32" fmla="*/ 177928 w 788507"/>
                  <a:gd name="connsiteY32" fmla="*/ 223015 h 909896"/>
                  <a:gd name="connsiteX33" fmla="*/ 157322 w 788507"/>
                  <a:gd name="connsiteY33" fmla="*/ 223015 h 909896"/>
                  <a:gd name="connsiteX34" fmla="*/ 143584 w 788507"/>
                  <a:gd name="connsiteY34" fmla="*/ 229141 h 909896"/>
                  <a:gd name="connsiteX35" fmla="*/ 23658 w 788507"/>
                  <a:gd name="connsiteY35" fmla="*/ 362433 h 909896"/>
                  <a:gd name="connsiteX36" fmla="*/ 27371 w 788507"/>
                  <a:gd name="connsiteY36" fmla="*/ 490156 h 909896"/>
                  <a:gd name="connsiteX37" fmla="*/ 125574 w 788507"/>
                  <a:gd name="connsiteY37" fmla="*/ 588918 h 909896"/>
                  <a:gd name="connsiteX38" fmla="*/ 175884 w 788507"/>
                  <a:gd name="connsiteY38" fmla="*/ 458968 h 909896"/>
                  <a:gd name="connsiteX39" fmla="*/ 146181 w 788507"/>
                  <a:gd name="connsiteY39" fmla="*/ 427223 h 909896"/>
                  <a:gd name="connsiteX40" fmla="*/ 175884 w 788507"/>
                  <a:gd name="connsiteY40" fmla="*/ 397520 h 909896"/>
                  <a:gd name="connsiteX41" fmla="*/ 175884 w 788507"/>
                  <a:gd name="connsiteY41" fmla="*/ 458968 h 909896"/>
                  <a:gd name="connsiteX42" fmla="*/ 751379 w 788507"/>
                  <a:gd name="connsiteY42" fmla="*/ 872768 h 909896"/>
                  <a:gd name="connsiteX43" fmla="*/ 417220 w 788507"/>
                  <a:gd name="connsiteY43" fmla="*/ 872768 h 909896"/>
                  <a:gd name="connsiteX44" fmla="*/ 417220 w 788507"/>
                  <a:gd name="connsiteY44" fmla="*/ 724253 h 909896"/>
                  <a:gd name="connsiteX45" fmla="*/ 751379 w 788507"/>
                  <a:gd name="connsiteY45" fmla="*/ 724253 h 909896"/>
                  <a:gd name="connsiteX46" fmla="*/ 751379 w 788507"/>
                  <a:gd name="connsiteY46" fmla="*/ 872768 h 909896"/>
                  <a:gd name="connsiteX47" fmla="*/ 312889 w 788507"/>
                  <a:gd name="connsiteY47" fmla="*/ 260144 h 909896"/>
                  <a:gd name="connsiteX48" fmla="*/ 287270 w 788507"/>
                  <a:gd name="connsiteY48" fmla="*/ 311381 h 909896"/>
                  <a:gd name="connsiteX49" fmla="*/ 261651 w 788507"/>
                  <a:gd name="connsiteY49" fmla="*/ 260144 h 909896"/>
                  <a:gd name="connsiteX50" fmla="*/ 312889 w 788507"/>
                  <a:gd name="connsiteY50" fmla="*/ 260144 h 909896"/>
                  <a:gd name="connsiteX51" fmla="*/ 175884 w 788507"/>
                  <a:gd name="connsiteY51" fmla="*/ 130193 h 909896"/>
                  <a:gd name="connsiteX52" fmla="*/ 268706 w 788507"/>
                  <a:gd name="connsiteY52" fmla="*/ 37371 h 909896"/>
                  <a:gd name="connsiteX53" fmla="*/ 361527 w 788507"/>
                  <a:gd name="connsiteY53" fmla="*/ 130193 h 909896"/>
                  <a:gd name="connsiteX54" fmla="*/ 268706 w 788507"/>
                  <a:gd name="connsiteY54" fmla="*/ 223015 h 909896"/>
                  <a:gd name="connsiteX55" fmla="*/ 175884 w 788507"/>
                  <a:gd name="connsiteY55" fmla="*/ 130193 h 909896"/>
                  <a:gd name="connsiteX56" fmla="*/ 51131 w 788507"/>
                  <a:gd name="connsiteY56" fmla="*/ 387309 h 909896"/>
                  <a:gd name="connsiteX57" fmla="*/ 165673 w 788507"/>
                  <a:gd name="connsiteY57" fmla="*/ 260144 h 909896"/>
                  <a:gd name="connsiteX58" fmla="*/ 220067 w 788507"/>
                  <a:gd name="connsiteY58" fmla="*/ 260144 h 909896"/>
                  <a:gd name="connsiteX59" fmla="*/ 270748 w 788507"/>
                  <a:gd name="connsiteY59" fmla="*/ 361319 h 909896"/>
                  <a:gd name="connsiteX60" fmla="*/ 295735 w 788507"/>
                  <a:gd name="connsiteY60" fmla="*/ 369376 h 909896"/>
                  <a:gd name="connsiteX61" fmla="*/ 303792 w 788507"/>
                  <a:gd name="connsiteY61" fmla="*/ 361319 h 909896"/>
                  <a:gd name="connsiteX62" fmla="*/ 357443 w 788507"/>
                  <a:gd name="connsiteY62" fmla="*/ 254203 h 909896"/>
                  <a:gd name="connsiteX63" fmla="*/ 580216 w 788507"/>
                  <a:gd name="connsiteY63" fmla="*/ 99933 h 909896"/>
                  <a:gd name="connsiteX64" fmla="*/ 613817 w 788507"/>
                  <a:gd name="connsiteY64" fmla="*/ 144673 h 909896"/>
                  <a:gd name="connsiteX65" fmla="*/ 369324 w 788507"/>
                  <a:gd name="connsiteY65" fmla="*/ 319364 h 909896"/>
                  <a:gd name="connsiteX66" fmla="*/ 361527 w 788507"/>
                  <a:gd name="connsiteY66" fmla="*/ 334401 h 909896"/>
                  <a:gd name="connsiteX67" fmla="*/ 361527 w 788507"/>
                  <a:gd name="connsiteY67" fmla="*/ 464352 h 909896"/>
                  <a:gd name="connsiteX68" fmla="*/ 380092 w 788507"/>
                  <a:gd name="connsiteY68" fmla="*/ 482916 h 909896"/>
                  <a:gd name="connsiteX69" fmla="*/ 510042 w 788507"/>
                  <a:gd name="connsiteY69" fmla="*/ 482916 h 909896"/>
                  <a:gd name="connsiteX70" fmla="*/ 565735 w 788507"/>
                  <a:gd name="connsiteY70" fmla="*/ 538609 h 909896"/>
                  <a:gd name="connsiteX71" fmla="*/ 565735 w 788507"/>
                  <a:gd name="connsiteY71" fmla="*/ 687124 h 909896"/>
                  <a:gd name="connsiteX72" fmla="*/ 491478 w 788507"/>
                  <a:gd name="connsiteY72" fmla="*/ 687124 h 909896"/>
                  <a:gd name="connsiteX73" fmla="*/ 491478 w 788507"/>
                  <a:gd name="connsiteY73" fmla="*/ 575738 h 909896"/>
                  <a:gd name="connsiteX74" fmla="*/ 472914 w 788507"/>
                  <a:gd name="connsiteY74" fmla="*/ 557173 h 909896"/>
                  <a:gd name="connsiteX75" fmla="*/ 305834 w 788507"/>
                  <a:gd name="connsiteY75" fmla="*/ 557173 h 909896"/>
                  <a:gd name="connsiteX76" fmla="*/ 287270 w 788507"/>
                  <a:gd name="connsiteY76" fmla="*/ 575738 h 909896"/>
                  <a:gd name="connsiteX77" fmla="*/ 287270 w 788507"/>
                  <a:gd name="connsiteY77" fmla="*/ 872768 h 909896"/>
                  <a:gd name="connsiteX78" fmla="*/ 213012 w 788507"/>
                  <a:gd name="connsiteY78" fmla="*/ 872768 h 909896"/>
                  <a:gd name="connsiteX79" fmla="*/ 213012 w 788507"/>
                  <a:gd name="connsiteY79" fmla="*/ 352965 h 909896"/>
                  <a:gd name="connsiteX80" fmla="*/ 201503 w 788507"/>
                  <a:gd name="connsiteY80" fmla="*/ 335886 h 909896"/>
                  <a:gd name="connsiteX81" fmla="*/ 181267 w 788507"/>
                  <a:gd name="connsiteY81" fmla="*/ 339785 h 909896"/>
                  <a:gd name="connsiteX82" fmla="*/ 107010 w 788507"/>
                  <a:gd name="connsiteY82" fmla="*/ 414042 h 909896"/>
                  <a:gd name="connsiteX83" fmla="*/ 107010 w 788507"/>
                  <a:gd name="connsiteY83" fmla="*/ 440032 h 909896"/>
                  <a:gd name="connsiteX84" fmla="*/ 167715 w 788507"/>
                  <a:gd name="connsiteY84" fmla="*/ 503337 h 909896"/>
                  <a:gd name="connsiteX85" fmla="*/ 136342 w 788507"/>
                  <a:gd name="connsiteY85" fmla="*/ 547149 h 909896"/>
                  <a:gd name="connsiteX86" fmla="*/ 53173 w 788507"/>
                  <a:gd name="connsiteY86" fmla="*/ 464352 h 909896"/>
                  <a:gd name="connsiteX87" fmla="*/ 51131 w 788507"/>
                  <a:gd name="connsiteY87" fmla="*/ 387309 h 909896"/>
                  <a:gd name="connsiteX88" fmla="*/ 51131 w 788507"/>
                  <a:gd name="connsiteY88" fmla="*/ 387309 h 9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88507" h="909896">
                    <a:moveTo>
                      <a:pt x="125574" y="588918"/>
                    </a:moveTo>
                    <a:cubicBezTo>
                      <a:pt x="129433" y="592782"/>
                      <a:pt x="134798" y="594752"/>
                      <a:pt x="140240" y="594302"/>
                    </a:cubicBezTo>
                    <a:cubicBezTo>
                      <a:pt x="145751" y="593877"/>
                      <a:pt x="150787" y="591021"/>
                      <a:pt x="153978" y="586505"/>
                    </a:cubicBezTo>
                    <a:lnTo>
                      <a:pt x="175884" y="555503"/>
                    </a:lnTo>
                    <a:lnTo>
                      <a:pt x="175884" y="891332"/>
                    </a:lnTo>
                    <a:cubicBezTo>
                      <a:pt x="175884" y="901584"/>
                      <a:pt x="184196" y="909896"/>
                      <a:pt x="194448" y="909896"/>
                    </a:cubicBezTo>
                    <a:lnTo>
                      <a:pt x="305834" y="909896"/>
                    </a:lnTo>
                    <a:cubicBezTo>
                      <a:pt x="316086" y="909896"/>
                      <a:pt x="324399" y="901584"/>
                      <a:pt x="324399" y="891332"/>
                    </a:cubicBezTo>
                    <a:lnTo>
                      <a:pt x="324399" y="594302"/>
                    </a:lnTo>
                    <a:lnTo>
                      <a:pt x="454349" y="594302"/>
                    </a:lnTo>
                    <a:lnTo>
                      <a:pt x="454349" y="687124"/>
                    </a:lnTo>
                    <a:lnTo>
                      <a:pt x="398656" y="687124"/>
                    </a:lnTo>
                    <a:cubicBezTo>
                      <a:pt x="388404" y="687124"/>
                      <a:pt x="380092" y="695436"/>
                      <a:pt x="380092" y="705688"/>
                    </a:cubicBezTo>
                    <a:lnTo>
                      <a:pt x="380092" y="891332"/>
                    </a:lnTo>
                    <a:cubicBezTo>
                      <a:pt x="380092" y="901584"/>
                      <a:pt x="388404" y="909896"/>
                      <a:pt x="398656" y="909896"/>
                    </a:cubicBezTo>
                    <a:lnTo>
                      <a:pt x="769943" y="909896"/>
                    </a:lnTo>
                    <a:cubicBezTo>
                      <a:pt x="780196" y="909896"/>
                      <a:pt x="788508" y="901584"/>
                      <a:pt x="788508" y="891332"/>
                    </a:cubicBezTo>
                    <a:lnTo>
                      <a:pt x="788508" y="705688"/>
                    </a:lnTo>
                    <a:cubicBezTo>
                      <a:pt x="788508" y="695436"/>
                      <a:pt x="780196" y="687124"/>
                      <a:pt x="769943" y="687124"/>
                    </a:cubicBezTo>
                    <a:lnTo>
                      <a:pt x="602864" y="687124"/>
                    </a:lnTo>
                    <a:lnTo>
                      <a:pt x="602864" y="538609"/>
                    </a:lnTo>
                    <a:cubicBezTo>
                      <a:pt x="602864" y="487346"/>
                      <a:pt x="561306" y="445787"/>
                      <a:pt x="510042" y="445787"/>
                    </a:cubicBezTo>
                    <a:lnTo>
                      <a:pt x="398656" y="445787"/>
                    </a:lnTo>
                    <a:lnTo>
                      <a:pt x="398656" y="343869"/>
                    </a:lnTo>
                    <a:lnTo>
                      <a:pt x="650760" y="163794"/>
                    </a:lnTo>
                    <a:cubicBezTo>
                      <a:pt x="654844" y="160903"/>
                      <a:pt x="657590" y="156485"/>
                      <a:pt x="658372" y="151542"/>
                    </a:cubicBezTo>
                    <a:cubicBezTo>
                      <a:pt x="659112" y="146615"/>
                      <a:pt x="657840" y="141598"/>
                      <a:pt x="654844" y="137619"/>
                    </a:cubicBezTo>
                    <a:lnTo>
                      <a:pt x="599151" y="63361"/>
                    </a:lnTo>
                    <a:cubicBezTo>
                      <a:pt x="593150" y="55383"/>
                      <a:pt x="581914" y="53578"/>
                      <a:pt x="573718" y="59277"/>
                    </a:cubicBezTo>
                    <a:lnTo>
                      <a:pt x="383433" y="190898"/>
                    </a:lnTo>
                    <a:cubicBezTo>
                      <a:pt x="417081" y="127506"/>
                      <a:pt x="392966" y="48837"/>
                      <a:pt x="329573" y="15191"/>
                    </a:cubicBezTo>
                    <a:cubicBezTo>
                      <a:pt x="266181" y="-18454"/>
                      <a:pt x="187512" y="5659"/>
                      <a:pt x="153866" y="69051"/>
                    </a:cubicBezTo>
                    <a:cubicBezTo>
                      <a:pt x="126811" y="120022"/>
                      <a:pt x="136611" y="182728"/>
                      <a:pt x="177928" y="223015"/>
                    </a:cubicBezTo>
                    <a:lnTo>
                      <a:pt x="157322" y="223015"/>
                    </a:lnTo>
                    <a:cubicBezTo>
                      <a:pt x="152084" y="223026"/>
                      <a:pt x="147093" y="225252"/>
                      <a:pt x="143584" y="229141"/>
                    </a:cubicBezTo>
                    <a:lnTo>
                      <a:pt x="23658" y="362433"/>
                    </a:lnTo>
                    <a:cubicBezTo>
                      <a:pt x="-9268" y="399221"/>
                      <a:pt x="-7637" y="455343"/>
                      <a:pt x="27371" y="490156"/>
                    </a:cubicBezTo>
                    <a:lnTo>
                      <a:pt x="125574" y="588918"/>
                    </a:lnTo>
                    <a:close/>
                    <a:moveTo>
                      <a:pt x="175884" y="458968"/>
                    </a:moveTo>
                    <a:lnTo>
                      <a:pt x="146181" y="427223"/>
                    </a:lnTo>
                    <a:lnTo>
                      <a:pt x="175884" y="397520"/>
                    </a:lnTo>
                    <a:lnTo>
                      <a:pt x="175884" y="458968"/>
                    </a:lnTo>
                    <a:close/>
                    <a:moveTo>
                      <a:pt x="751379" y="872768"/>
                    </a:moveTo>
                    <a:lnTo>
                      <a:pt x="417220" y="872768"/>
                    </a:lnTo>
                    <a:lnTo>
                      <a:pt x="417220" y="724253"/>
                    </a:lnTo>
                    <a:lnTo>
                      <a:pt x="751379" y="724253"/>
                    </a:lnTo>
                    <a:lnTo>
                      <a:pt x="751379" y="872768"/>
                    </a:lnTo>
                    <a:close/>
                    <a:moveTo>
                      <a:pt x="312889" y="260144"/>
                    </a:moveTo>
                    <a:lnTo>
                      <a:pt x="287270" y="311381"/>
                    </a:lnTo>
                    <a:lnTo>
                      <a:pt x="261651" y="260144"/>
                    </a:lnTo>
                    <a:lnTo>
                      <a:pt x="312889" y="260144"/>
                    </a:lnTo>
                    <a:close/>
                    <a:moveTo>
                      <a:pt x="175884" y="130193"/>
                    </a:moveTo>
                    <a:cubicBezTo>
                      <a:pt x="175884" y="78930"/>
                      <a:pt x="217442" y="37371"/>
                      <a:pt x="268706" y="37371"/>
                    </a:cubicBezTo>
                    <a:cubicBezTo>
                      <a:pt x="319969" y="37371"/>
                      <a:pt x="361527" y="78930"/>
                      <a:pt x="361527" y="130193"/>
                    </a:cubicBezTo>
                    <a:cubicBezTo>
                      <a:pt x="361527" y="181456"/>
                      <a:pt x="319969" y="223015"/>
                      <a:pt x="268706" y="223015"/>
                    </a:cubicBezTo>
                    <a:cubicBezTo>
                      <a:pt x="217442" y="223015"/>
                      <a:pt x="175884" y="181456"/>
                      <a:pt x="175884" y="130193"/>
                    </a:cubicBezTo>
                    <a:close/>
                    <a:moveTo>
                      <a:pt x="51131" y="387309"/>
                    </a:moveTo>
                    <a:lnTo>
                      <a:pt x="165673" y="260144"/>
                    </a:lnTo>
                    <a:lnTo>
                      <a:pt x="220067" y="260144"/>
                    </a:lnTo>
                    <a:lnTo>
                      <a:pt x="270748" y="361319"/>
                    </a:lnTo>
                    <a:cubicBezTo>
                      <a:pt x="275424" y="370444"/>
                      <a:pt x="286609" y="374052"/>
                      <a:pt x="295735" y="369376"/>
                    </a:cubicBezTo>
                    <a:cubicBezTo>
                      <a:pt x="299200" y="367601"/>
                      <a:pt x="302019" y="364784"/>
                      <a:pt x="303792" y="361319"/>
                    </a:cubicBezTo>
                    <a:lnTo>
                      <a:pt x="357443" y="254203"/>
                    </a:lnTo>
                    <a:lnTo>
                      <a:pt x="580216" y="99933"/>
                    </a:lnTo>
                    <a:lnTo>
                      <a:pt x="613817" y="144673"/>
                    </a:lnTo>
                    <a:lnTo>
                      <a:pt x="369324" y="319364"/>
                    </a:lnTo>
                    <a:cubicBezTo>
                      <a:pt x="364456" y="322828"/>
                      <a:pt x="361555" y="328426"/>
                      <a:pt x="361527" y="334401"/>
                    </a:cubicBezTo>
                    <a:lnTo>
                      <a:pt x="361527" y="464352"/>
                    </a:lnTo>
                    <a:cubicBezTo>
                      <a:pt x="361527" y="474604"/>
                      <a:pt x="369840" y="482916"/>
                      <a:pt x="380092" y="482916"/>
                    </a:cubicBezTo>
                    <a:lnTo>
                      <a:pt x="510042" y="482916"/>
                    </a:lnTo>
                    <a:cubicBezTo>
                      <a:pt x="540801" y="482916"/>
                      <a:pt x="565735" y="507850"/>
                      <a:pt x="565735" y="538609"/>
                    </a:cubicBezTo>
                    <a:lnTo>
                      <a:pt x="565735" y="687124"/>
                    </a:lnTo>
                    <a:lnTo>
                      <a:pt x="491478" y="687124"/>
                    </a:lnTo>
                    <a:lnTo>
                      <a:pt x="491478" y="575738"/>
                    </a:lnTo>
                    <a:cubicBezTo>
                      <a:pt x="491478" y="565486"/>
                      <a:pt x="483166" y="557173"/>
                      <a:pt x="472914" y="557173"/>
                    </a:cubicBezTo>
                    <a:lnTo>
                      <a:pt x="305834" y="557173"/>
                    </a:lnTo>
                    <a:cubicBezTo>
                      <a:pt x="295582" y="557173"/>
                      <a:pt x="287270" y="565486"/>
                      <a:pt x="287270" y="575738"/>
                    </a:cubicBezTo>
                    <a:lnTo>
                      <a:pt x="287270" y="872768"/>
                    </a:lnTo>
                    <a:lnTo>
                      <a:pt x="213012" y="872768"/>
                    </a:lnTo>
                    <a:lnTo>
                      <a:pt x="213012" y="352965"/>
                    </a:lnTo>
                    <a:cubicBezTo>
                      <a:pt x="212975" y="345470"/>
                      <a:pt x="208434" y="338733"/>
                      <a:pt x="201503" y="335886"/>
                    </a:cubicBezTo>
                    <a:cubicBezTo>
                      <a:pt x="194590" y="332978"/>
                      <a:pt x="186605" y="334517"/>
                      <a:pt x="181267" y="339785"/>
                    </a:cubicBezTo>
                    <a:lnTo>
                      <a:pt x="107010" y="414042"/>
                    </a:lnTo>
                    <a:cubicBezTo>
                      <a:pt x="99935" y="421261"/>
                      <a:pt x="99935" y="432813"/>
                      <a:pt x="107010" y="440032"/>
                    </a:cubicBezTo>
                    <a:lnTo>
                      <a:pt x="167715" y="503337"/>
                    </a:lnTo>
                    <a:lnTo>
                      <a:pt x="136342" y="547149"/>
                    </a:lnTo>
                    <a:lnTo>
                      <a:pt x="53173" y="464352"/>
                    </a:lnTo>
                    <a:cubicBezTo>
                      <a:pt x="31966" y="443365"/>
                      <a:pt x="31065" y="409392"/>
                      <a:pt x="51131" y="387309"/>
                    </a:cubicBezTo>
                    <a:lnTo>
                      <a:pt x="51131" y="387309"/>
                    </a:lnTo>
                    <a:close/>
                  </a:path>
                </a:pathLst>
              </a:custGeom>
              <a:solidFill>
                <a:srgbClr val="3C3C48"/>
              </a:solidFill>
              <a:ln w="2302"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89A7FEDC-EA22-9E40-A334-0BD0FA078F86}"/>
                  </a:ext>
                </a:extLst>
              </p:cNvPr>
              <p:cNvSpPr/>
              <p:nvPr/>
            </p:nvSpPr>
            <p:spPr>
              <a:xfrm>
                <a:off x="1377817" y="5353114"/>
                <a:ext cx="334158" cy="334158"/>
              </a:xfrm>
              <a:custGeom>
                <a:avLst/>
                <a:gdLst>
                  <a:gd name="connsiteX0" fmla="*/ 315594 w 334158"/>
                  <a:gd name="connsiteY0" fmla="*/ 148515 h 334158"/>
                  <a:gd name="connsiteX1" fmla="*/ 185644 w 334158"/>
                  <a:gd name="connsiteY1" fmla="*/ 18564 h 334158"/>
                  <a:gd name="connsiteX2" fmla="*/ 167079 w 334158"/>
                  <a:gd name="connsiteY2" fmla="*/ 0 h 334158"/>
                  <a:gd name="connsiteX3" fmla="*/ 148515 w 334158"/>
                  <a:gd name="connsiteY3" fmla="*/ 18564 h 334158"/>
                  <a:gd name="connsiteX4" fmla="*/ 18564 w 334158"/>
                  <a:gd name="connsiteY4" fmla="*/ 148515 h 334158"/>
                  <a:gd name="connsiteX5" fmla="*/ 0 w 334158"/>
                  <a:gd name="connsiteY5" fmla="*/ 167079 h 334158"/>
                  <a:gd name="connsiteX6" fmla="*/ 18564 w 334158"/>
                  <a:gd name="connsiteY6" fmla="*/ 185644 h 334158"/>
                  <a:gd name="connsiteX7" fmla="*/ 148515 w 334158"/>
                  <a:gd name="connsiteY7" fmla="*/ 315594 h 334158"/>
                  <a:gd name="connsiteX8" fmla="*/ 167079 w 334158"/>
                  <a:gd name="connsiteY8" fmla="*/ 334159 h 334158"/>
                  <a:gd name="connsiteX9" fmla="*/ 185644 w 334158"/>
                  <a:gd name="connsiteY9" fmla="*/ 315594 h 334158"/>
                  <a:gd name="connsiteX10" fmla="*/ 315594 w 334158"/>
                  <a:gd name="connsiteY10" fmla="*/ 185644 h 334158"/>
                  <a:gd name="connsiteX11" fmla="*/ 334159 w 334158"/>
                  <a:gd name="connsiteY11" fmla="*/ 167079 h 334158"/>
                  <a:gd name="connsiteX12" fmla="*/ 315594 w 334158"/>
                  <a:gd name="connsiteY12" fmla="*/ 148515 h 334158"/>
                  <a:gd name="connsiteX13" fmla="*/ 167079 w 334158"/>
                  <a:gd name="connsiteY13" fmla="*/ 239109 h 334158"/>
                  <a:gd name="connsiteX14" fmla="*/ 95050 w 334158"/>
                  <a:gd name="connsiteY14" fmla="*/ 167079 h 334158"/>
                  <a:gd name="connsiteX15" fmla="*/ 167079 w 334158"/>
                  <a:gd name="connsiteY15" fmla="*/ 95050 h 334158"/>
                  <a:gd name="connsiteX16" fmla="*/ 239109 w 334158"/>
                  <a:gd name="connsiteY16" fmla="*/ 167079 h 334158"/>
                  <a:gd name="connsiteX17" fmla="*/ 167079 w 334158"/>
                  <a:gd name="connsiteY17" fmla="*/ 239109 h 33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158" h="334158">
                    <a:moveTo>
                      <a:pt x="315594" y="148515"/>
                    </a:moveTo>
                    <a:cubicBezTo>
                      <a:pt x="243824" y="148515"/>
                      <a:pt x="185644" y="90334"/>
                      <a:pt x="185644" y="18564"/>
                    </a:cubicBezTo>
                    <a:cubicBezTo>
                      <a:pt x="185644" y="8312"/>
                      <a:pt x="177331" y="0"/>
                      <a:pt x="167079" y="0"/>
                    </a:cubicBezTo>
                    <a:cubicBezTo>
                      <a:pt x="156827" y="0"/>
                      <a:pt x="148515" y="8312"/>
                      <a:pt x="148515" y="18564"/>
                    </a:cubicBezTo>
                    <a:cubicBezTo>
                      <a:pt x="148515" y="90334"/>
                      <a:pt x="90334" y="148515"/>
                      <a:pt x="18564" y="148515"/>
                    </a:cubicBezTo>
                    <a:cubicBezTo>
                      <a:pt x="8312" y="148515"/>
                      <a:pt x="0" y="156827"/>
                      <a:pt x="0" y="167079"/>
                    </a:cubicBezTo>
                    <a:cubicBezTo>
                      <a:pt x="0" y="177331"/>
                      <a:pt x="8312" y="185644"/>
                      <a:pt x="18564" y="185644"/>
                    </a:cubicBezTo>
                    <a:cubicBezTo>
                      <a:pt x="90334" y="185644"/>
                      <a:pt x="148515" y="243824"/>
                      <a:pt x="148515" y="315594"/>
                    </a:cubicBezTo>
                    <a:cubicBezTo>
                      <a:pt x="148515" y="325846"/>
                      <a:pt x="156827" y="334159"/>
                      <a:pt x="167079" y="334159"/>
                    </a:cubicBezTo>
                    <a:cubicBezTo>
                      <a:pt x="177331" y="334159"/>
                      <a:pt x="185644" y="325846"/>
                      <a:pt x="185644" y="315594"/>
                    </a:cubicBezTo>
                    <a:cubicBezTo>
                      <a:pt x="185644" y="243824"/>
                      <a:pt x="243824" y="185644"/>
                      <a:pt x="315594" y="185644"/>
                    </a:cubicBezTo>
                    <a:cubicBezTo>
                      <a:pt x="325846" y="185644"/>
                      <a:pt x="334159" y="177331"/>
                      <a:pt x="334159" y="167079"/>
                    </a:cubicBezTo>
                    <a:cubicBezTo>
                      <a:pt x="334159" y="156827"/>
                      <a:pt x="325849" y="148515"/>
                      <a:pt x="315594" y="148515"/>
                    </a:cubicBezTo>
                    <a:close/>
                    <a:moveTo>
                      <a:pt x="167079" y="239109"/>
                    </a:moveTo>
                    <a:cubicBezTo>
                      <a:pt x="151074" y="208246"/>
                      <a:pt x="125915" y="183086"/>
                      <a:pt x="95050" y="167079"/>
                    </a:cubicBezTo>
                    <a:cubicBezTo>
                      <a:pt x="125913" y="151072"/>
                      <a:pt x="151072" y="125913"/>
                      <a:pt x="167079" y="95050"/>
                    </a:cubicBezTo>
                    <a:cubicBezTo>
                      <a:pt x="183086" y="125913"/>
                      <a:pt x="208246" y="151072"/>
                      <a:pt x="239109" y="167079"/>
                    </a:cubicBezTo>
                    <a:cubicBezTo>
                      <a:pt x="208246" y="183086"/>
                      <a:pt x="183086" y="208246"/>
                      <a:pt x="167079" y="239109"/>
                    </a:cubicBezTo>
                    <a:close/>
                  </a:path>
                </a:pathLst>
              </a:custGeom>
              <a:solidFill>
                <a:srgbClr val="3C3C48"/>
              </a:solidFill>
              <a:ln w="2302"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F8E17D25-0CB5-0043-A4C5-686064DFE983}"/>
                  </a:ext>
                </a:extLst>
              </p:cNvPr>
              <p:cNvSpPr/>
              <p:nvPr/>
            </p:nvSpPr>
            <p:spPr>
              <a:xfrm>
                <a:off x="1181213" y="5820792"/>
                <a:ext cx="72556" cy="67045"/>
              </a:xfrm>
              <a:custGeom>
                <a:avLst/>
                <a:gdLst>
                  <a:gd name="connsiteX0" fmla="*/ 0 w 72556"/>
                  <a:gd name="connsiteY0" fmla="*/ 37103 h 67045"/>
                  <a:gd name="connsiteX1" fmla="*/ 50602 w 72556"/>
                  <a:gd name="connsiteY1" fmla="*/ 0 h 67045"/>
                  <a:gd name="connsiteX2" fmla="*/ 72557 w 72556"/>
                  <a:gd name="connsiteY2" fmla="*/ 29942 h 67045"/>
                  <a:gd name="connsiteX3" fmla="*/ 21955 w 72556"/>
                  <a:gd name="connsiteY3" fmla="*/ 67045 h 67045"/>
                  <a:gd name="connsiteX4" fmla="*/ 0 w 72556"/>
                  <a:gd name="connsiteY4" fmla="*/ 37103 h 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6" h="67045">
                    <a:moveTo>
                      <a:pt x="0" y="37103"/>
                    </a:moveTo>
                    <a:lnTo>
                      <a:pt x="50602" y="0"/>
                    </a:lnTo>
                    <a:lnTo>
                      <a:pt x="72557" y="29942"/>
                    </a:lnTo>
                    <a:lnTo>
                      <a:pt x="21955" y="67045"/>
                    </a:lnTo>
                    <a:lnTo>
                      <a:pt x="0" y="37103"/>
                    </a:lnTo>
                    <a:close/>
                  </a:path>
                </a:pathLst>
              </a:custGeom>
              <a:solidFill>
                <a:srgbClr val="3C3C48"/>
              </a:solidFill>
              <a:ln w="2302"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E5B6B76E-04A6-304E-A950-55D3C2466794}"/>
                  </a:ext>
                </a:extLst>
              </p:cNvPr>
              <p:cNvSpPr/>
              <p:nvPr/>
            </p:nvSpPr>
            <p:spPr>
              <a:xfrm>
                <a:off x="1274146" y="5653733"/>
                <a:ext cx="207558" cy="166118"/>
              </a:xfrm>
              <a:custGeom>
                <a:avLst/>
                <a:gdLst>
                  <a:gd name="connsiteX0" fmla="*/ 0 w 207558"/>
                  <a:gd name="connsiteY0" fmla="*/ 136184 h 166118"/>
                  <a:gd name="connsiteX1" fmla="*/ 185595 w 207558"/>
                  <a:gd name="connsiteY1" fmla="*/ 0 h 166118"/>
                  <a:gd name="connsiteX2" fmla="*/ 207559 w 207558"/>
                  <a:gd name="connsiteY2" fmla="*/ 29935 h 166118"/>
                  <a:gd name="connsiteX3" fmla="*/ 21964 w 207558"/>
                  <a:gd name="connsiteY3" fmla="*/ 166119 h 166118"/>
                  <a:gd name="connsiteX4" fmla="*/ 0 w 207558"/>
                  <a:gd name="connsiteY4" fmla="*/ 136184 h 16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58" h="166118">
                    <a:moveTo>
                      <a:pt x="0" y="136184"/>
                    </a:moveTo>
                    <a:lnTo>
                      <a:pt x="185595" y="0"/>
                    </a:lnTo>
                    <a:lnTo>
                      <a:pt x="207559" y="29935"/>
                    </a:lnTo>
                    <a:lnTo>
                      <a:pt x="21964" y="166119"/>
                    </a:lnTo>
                    <a:lnTo>
                      <a:pt x="0" y="136184"/>
                    </a:lnTo>
                    <a:close/>
                  </a:path>
                </a:pathLst>
              </a:custGeom>
              <a:solidFill>
                <a:srgbClr val="3C3C48"/>
              </a:solidFill>
              <a:ln w="2302"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64B96FF6-7D6C-CB4B-B198-892E93DCCBA6}"/>
                  </a:ext>
                </a:extLst>
              </p:cNvPr>
              <p:cNvSpPr/>
              <p:nvPr/>
            </p:nvSpPr>
            <p:spPr>
              <a:xfrm>
                <a:off x="1274655" y="5560413"/>
                <a:ext cx="131964" cy="105139"/>
              </a:xfrm>
              <a:custGeom>
                <a:avLst/>
                <a:gdLst>
                  <a:gd name="connsiteX0" fmla="*/ 0 w 131964"/>
                  <a:gd name="connsiteY0" fmla="*/ 74246 h 105139"/>
                  <a:gd name="connsiteX1" fmla="*/ 111370 w 131964"/>
                  <a:gd name="connsiteY1" fmla="*/ 0 h 105139"/>
                  <a:gd name="connsiteX2" fmla="*/ 131965 w 131964"/>
                  <a:gd name="connsiteY2" fmla="*/ 30893 h 105139"/>
                  <a:gd name="connsiteX3" fmla="*/ 20595 w 131964"/>
                  <a:gd name="connsiteY3" fmla="*/ 105139 h 105139"/>
                  <a:gd name="connsiteX4" fmla="*/ 0 w 131964"/>
                  <a:gd name="connsiteY4" fmla="*/ 74246 h 10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4" h="105139">
                    <a:moveTo>
                      <a:pt x="0" y="74246"/>
                    </a:moveTo>
                    <a:lnTo>
                      <a:pt x="111370" y="0"/>
                    </a:lnTo>
                    <a:lnTo>
                      <a:pt x="131965" y="30893"/>
                    </a:lnTo>
                    <a:lnTo>
                      <a:pt x="20595" y="105139"/>
                    </a:lnTo>
                    <a:lnTo>
                      <a:pt x="0" y="74246"/>
                    </a:lnTo>
                    <a:close/>
                  </a:path>
                </a:pathLst>
              </a:custGeom>
              <a:solidFill>
                <a:srgbClr val="3C3C48"/>
              </a:solidFill>
              <a:ln w="23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0464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AF0D4B-8354-3E40-9841-DA31E6C43E82}"/>
              </a:ext>
            </a:extLst>
          </p:cNvPr>
          <p:cNvSpPr txBox="1">
            <a:spLocks/>
          </p:cNvSpPr>
          <p:nvPr/>
        </p:nvSpPr>
        <p:spPr>
          <a:xfrm>
            <a:off x="625956" y="388307"/>
            <a:ext cx="11566044" cy="749803"/>
          </a:xfrm>
          <a:prstGeom prst="rect">
            <a:avLst/>
          </a:prstGeom>
        </p:spPr>
        <p:txBody>
          <a:bodyPr vert="horz" lIns="72749" tIns="36374" rIns="72749" bIns="363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SELDOC’s values</a:t>
            </a:r>
          </a:p>
          <a:p>
            <a:r>
              <a:rPr lang="en-US" sz="2000" i="1" dirty="0">
                <a:solidFill>
                  <a:srgbClr val="003A5D"/>
                </a:solidFill>
                <a:latin typeface="Calibri" panose="020F0502020204030204" pitchFamily="34" charset="0"/>
                <a:cs typeface="Calibri" panose="020F0502020204030204" pitchFamily="34" charset="0"/>
              </a:rPr>
              <a:t>And how everyone should uphold our core values…</a:t>
            </a:r>
          </a:p>
        </p:txBody>
      </p:sp>
      <p:sp>
        <p:nvSpPr>
          <p:cNvPr id="3" name="Rectangle 2">
            <a:extLst>
              <a:ext uri="{FF2B5EF4-FFF2-40B4-BE49-F238E27FC236}">
                <a16:creationId xmlns:a16="http://schemas.microsoft.com/office/drawing/2014/main" id="{D8B74889-DA53-6E45-9A74-45F46A9505B9}"/>
              </a:ext>
            </a:extLst>
          </p:cNvPr>
          <p:cNvSpPr/>
          <p:nvPr/>
        </p:nvSpPr>
        <p:spPr>
          <a:xfrm>
            <a:off x="625956" y="1261694"/>
            <a:ext cx="10974805" cy="5355312"/>
          </a:xfrm>
          <a:prstGeom prst="rect">
            <a:avLst/>
          </a:prstGeom>
        </p:spPr>
        <p:txBody>
          <a:bodyPr wrap="square">
            <a:spAutoFit/>
          </a:bodyPr>
          <a:lstStyle/>
          <a:p>
            <a:pPr marL="285750" indent="-285750">
              <a:spcAft>
                <a:spcPts val="0"/>
              </a:spcAft>
              <a:buFont typeface="Wingdings" pitchFamily="2" charset="2"/>
              <a:buChar char="Ø"/>
            </a:pPr>
            <a:r>
              <a:rPr lang="en-GB" sz="2000" b="1" dirty="0">
                <a:solidFill>
                  <a:srgbClr val="003A5D"/>
                </a:solidFill>
                <a:latin typeface="Calibri" panose="020F0502020204030204" pitchFamily="34" charset="0"/>
                <a:ea typeface="Times New Roman" panose="02020603050405020304" pitchFamily="18" charset="0"/>
                <a:cs typeface="Calibri" panose="020F0502020204030204" pitchFamily="34" charset="0"/>
              </a:rPr>
              <a:t>Patients-First</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work together to provide exceptional care which local communities can trust. </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prioritise our patients’ needs over everything else.</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treat and care for our patients the way we would want to be treated and cared for. </a:t>
            </a:r>
            <a:endParaRPr lang="en-GB" sz="1600" dirty="0">
              <a:solidFill>
                <a:srgbClr val="003A5D"/>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0"/>
              </a:spcAft>
              <a:buFont typeface="Wingdings" pitchFamily="2" charset="2"/>
              <a:buChar char="Ø"/>
            </a:pPr>
            <a:r>
              <a:rPr lang="en-GB" sz="2000" b="1" dirty="0">
                <a:solidFill>
                  <a:srgbClr val="003A5D"/>
                </a:solidFill>
                <a:latin typeface="Calibri" panose="020F0502020204030204" pitchFamily="34" charset="0"/>
                <a:ea typeface="Times New Roman" panose="02020603050405020304" pitchFamily="18" charset="0"/>
                <a:cs typeface="Calibri" panose="020F0502020204030204" pitchFamily="34" charset="0"/>
              </a:rPr>
              <a:t>Compassionate</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respond to those who need our help with kindness and empathy. </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value diversity and treat everyone with respect. </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listen to others and ensure every individual has the opportunity to be heard. </a:t>
            </a:r>
            <a:endParaRPr lang="en-GB" dirty="0">
              <a:solidFill>
                <a:srgbClr val="003A5D"/>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0"/>
              </a:spcAft>
              <a:buFont typeface="Wingdings" pitchFamily="2" charset="2"/>
              <a:buChar char="Ø"/>
            </a:pPr>
            <a:r>
              <a:rPr lang="en-GB" sz="2000" b="1" dirty="0">
                <a:solidFill>
                  <a:srgbClr val="003A5D"/>
                </a:solidFill>
                <a:latin typeface="Calibri" panose="020F0502020204030204" pitchFamily="34" charset="0"/>
                <a:ea typeface="Times New Roman" panose="02020603050405020304" pitchFamily="18" charset="0"/>
                <a:cs typeface="Calibri" panose="020F0502020204030204" pitchFamily="34" charset="0"/>
              </a:rPr>
              <a:t>Competent</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achieve the highest quality service through outstanding clinical and operational expertise.</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take responsibility for our actions and hold each other to account.</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deliver safe and reliable care. </a:t>
            </a:r>
          </a:p>
          <a:p>
            <a:pPr marL="342900" indent="-342900">
              <a:buFont typeface="Wingdings" pitchFamily="2" charset="2"/>
              <a:buChar char="Ø"/>
            </a:pPr>
            <a:r>
              <a:rPr lang="en-GB" sz="2000" b="1" dirty="0">
                <a:solidFill>
                  <a:srgbClr val="003A5D"/>
                </a:solidFill>
                <a:latin typeface="Calibri" panose="020F0502020204030204" pitchFamily="34" charset="0"/>
                <a:ea typeface="Times New Roman" panose="02020603050405020304" pitchFamily="18" charset="0"/>
                <a:cs typeface="Calibri" panose="020F0502020204030204" pitchFamily="34" charset="0"/>
              </a:rPr>
              <a:t>Empowering </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empower people to make the right choices by keeping them informed.</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provide our people with the tools they need to be brilliant at their jobs.</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work hard to learn from and build on our successes. </a:t>
            </a:r>
            <a:endParaRPr lang="en-GB" sz="2800" dirty="0">
              <a:solidFill>
                <a:srgbClr val="003A5D"/>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0"/>
              </a:spcAft>
              <a:buFont typeface="Wingdings" pitchFamily="2" charset="2"/>
              <a:buChar char="Ø"/>
            </a:pPr>
            <a:r>
              <a:rPr lang="en-GB" sz="2000" b="1" dirty="0">
                <a:solidFill>
                  <a:srgbClr val="003A5D"/>
                </a:solidFill>
                <a:latin typeface="Calibri" panose="020F0502020204030204" pitchFamily="34" charset="0"/>
                <a:ea typeface="Times New Roman" panose="02020603050405020304" pitchFamily="18" charset="0"/>
                <a:cs typeface="Calibri" panose="020F0502020204030204" pitchFamily="34" charset="0"/>
              </a:rPr>
              <a:t>Adaptable</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embrace innovation and adopt new technologies to provide better care for our patients. </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are committed to developing long-term partnerships that benefit the quality of our care.</a:t>
            </a:r>
          </a:p>
          <a:p>
            <a:pPr marL="742950" lvl="1"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We remain dependable during times of change or disruption.  </a:t>
            </a:r>
          </a:p>
        </p:txBody>
      </p:sp>
    </p:spTree>
    <p:extLst>
      <p:ext uri="{BB962C8B-B14F-4D97-AF65-F5344CB8AC3E}">
        <p14:creationId xmlns:p14="http://schemas.microsoft.com/office/powerpoint/2010/main" val="413522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able&#10;&#10;Description automatically generated">
            <a:extLst>
              <a:ext uri="{FF2B5EF4-FFF2-40B4-BE49-F238E27FC236}">
                <a16:creationId xmlns:a16="http://schemas.microsoft.com/office/drawing/2014/main" id="{92E9A3A4-3350-0145-B6FE-9B4FE5F8057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8955"/>
          <a:stretch/>
        </p:blipFill>
        <p:spPr>
          <a:xfrm>
            <a:off x="7542287" y="1661634"/>
            <a:ext cx="4200671" cy="2704963"/>
          </a:xfrm>
          <a:prstGeom prst="rect">
            <a:avLst/>
          </a:prstGeom>
          <a:ln>
            <a:solidFill>
              <a:schemeClr val="bg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659107F-F2AC-1644-923B-434433C7A6D0}"/>
              </a:ext>
            </a:extLst>
          </p:cNvPr>
          <p:cNvSpPr>
            <a:spLocks noGrp="1"/>
          </p:cNvSpPr>
          <p:nvPr>
            <p:ph type="title"/>
          </p:nvPr>
        </p:nvSpPr>
        <p:spPr>
          <a:xfrm>
            <a:off x="539495" y="266149"/>
            <a:ext cx="7472390" cy="1280580"/>
          </a:xfrm>
        </p:spPr>
        <p:txBody>
          <a:bodyPr>
            <a:noAutofit/>
          </a:bodyPr>
          <a:lstStyle/>
          <a:p>
            <a:pPr>
              <a:lnSpc>
                <a:spcPct val="100000"/>
              </a:lnSpc>
            </a:pPr>
            <a:r>
              <a:rPr lang="en-GB" b="1" dirty="0">
                <a:latin typeface="Calibri" panose="020F0502020204030204" pitchFamily="34" charset="0"/>
                <a:cs typeface="Calibri" panose="020F0502020204030204" pitchFamily="34" charset="0"/>
              </a:rPr>
              <a:t>Section 1: My Performance Objectives</a:t>
            </a:r>
            <a:endParaRPr lang="en-GB" b="1" dirty="0">
              <a:solidFill>
                <a:srgbClr val="6BC4E8"/>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E92CB1F-1C90-FA44-8797-4736A79417F2}"/>
              </a:ext>
            </a:extLst>
          </p:cNvPr>
          <p:cNvSpPr>
            <a:spLocks noGrp="1"/>
          </p:cNvSpPr>
          <p:nvPr>
            <p:ph sz="quarter" idx="13"/>
          </p:nvPr>
        </p:nvSpPr>
        <p:spPr>
          <a:xfrm>
            <a:off x="539495" y="1671559"/>
            <a:ext cx="6750305" cy="2291633"/>
          </a:xfrm>
        </p:spPr>
        <p:txBody>
          <a:bodyPr vert="horz" lIns="91440" tIns="45720" rIns="91440" bIns="45720" rtlCol="0" anchor="t">
            <a:noAutofit/>
          </a:bodyPr>
          <a:lstStyle/>
          <a:p>
            <a:pPr marL="0" indent="0" algn="just">
              <a:lnSpc>
                <a:spcPct val="100000"/>
              </a:lnSpc>
              <a:spcBef>
                <a:spcPts val="0"/>
              </a:spcBef>
              <a:spcAft>
                <a:spcPts val="600"/>
              </a:spcAft>
              <a:buNone/>
            </a:pPr>
            <a:r>
              <a:rPr lang="en-GB" sz="1600" dirty="0">
                <a:latin typeface="Calibri" panose="020F0502020204030204" pitchFamily="34" charset="0"/>
                <a:cs typeface="Calibri" panose="020F0502020204030204" pitchFamily="34" charset="0"/>
              </a:rPr>
              <a:t>Setting your performance objectives for the year is important because it will help you to better understand what is expected of you in your role and what activities you will need to complete in order to be successful in it. However, it is important to note that your objectives should go beyond your basic role expectations and demonstrate your personal contribution to the overall functioning and performance of your department.</a:t>
            </a:r>
          </a:p>
          <a:p>
            <a:pPr marL="0" indent="0" algn="just">
              <a:lnSpc>
                <a:spcPct val="100000"/>
              </a:lnSpc>
              <a:spcBef>
                <a:spcPts val="0"/>
              </a:spcBef>
              <a:spcAft>
                <a:spcPts val="600"/>
              </a:spcAft>
              <a:buNone/>
            </a:pPr>
            <a:r>
              <a:rPr lang="en-GB" sz="1600" dirty="0">
                <a:latin typeface="Calibri" panose="020F0502020204030204" pitchFamily="34" charset="0"/>
                <a:cs typeface="Calibri" panose="020F0502020204030204" pitchFamily="34" charset="0"/>
              </a:rPr>
              <a:t>When entering your objectives in your form, ensure you specify what the objective is, how you plan to achieve it, and when you plan to complete it by. </a:t>
            </a:r>
            <a:r>
              <a:rPr lang="en-GB" sz="1600" u="sng" dirty="0">
                <a:solidFill>
                  <a:srgbClr val="6BC4E8"/>
                </a:solidFill>
                <a:latin typeface="Calibri" panose="020F0502020204030204" pitchFamily="34" charset="0"/>
                <a:cs typeface="Calibri" panose="020F0502020204030204" pitchFamily="34" charset="0"/>
              </a:rPr>
              <a:t>The final 4 columns of the table in this section should be completed only when you’ve reached your mid- or end-of-year review.</a:t>
            </a:r>
          </a:p>
          <a:p>
            <a:pPr marL="0" indent="0" algn="just">
              <a:lnSpc>
                <a:spcPct val="100000"/>
              </a:lnSpc>
              <a:spcBef>
                <a:spcPts val="0"/>
              </a:spcBef>
              <a:spcAft>
                <a:spcPts val="600"/>
              </a:spcAft>
              <a:buNone/>
            </a:pPr>
            <a:r>
              <a:rPr lang="en-GB" sz="1600" dirty="0">
                <a:latin typeface="Calibri" panose="020F0502020204030204" pitchFamily="34" charset="0"/>
                <a:cs typeface="Calibri" panose="020F0502020204030204" pitchFamily="34" charset="0"/>
              </a:rPr>
              <a:t> </a:t>
            </a:r>
          </a:p>
        </p:txBody>
      </p:sp>
      <p:sp>
        <p:nvSpPr>
          <p:cNvPr id="4" name="Content Placeholder 2">
            <a:extLst>
              <a:ext uri="{FF2B5EF4-FFF2-40B4-BE49-F238E27FC236}">
                <a16:creationId xmlns:a16="http://schemas.microsoft.com/office/drawing/2014/main" id="{5315AFC9-90C2-7444-9ED6-86D6F109CFE5}"/>
              </a:ext>
            </a:extLst>
          </p:cNvPr>
          <p:cNvSpPr txBox="1">
            <a:spLocks/>
          </p:cNvSpPr>
          <p:nvPr/>
        </p:nvSpPr>
        <p:spPr>
          <a:xfrm>
            <a:off x="1945385" y="4450359"/>
            <a:ext cx="7533059" cy="15544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200"/>
              </a:spcAft>
              <a:buFont typeface="Arial" panose="020B0604020202020204" pitchFamily="34" charset="0"/>
              <a:buNone/>
            </a:pPr>
            <a:r>
              <a:rPr lang="en-GB" sz="1600" b="1" i="1" dirty="0">
                <a:latin typeface="Calibri" panose="020F0502020204030204" pitchFamily="34" charset="0"/>
                <a:cs typeface="Calibri" panose="020F0502020204030204" pitchFamily="34" charset="0"/>
              </a:rPr>
              <a:t>Helpful tip: </a:t>
            </a:r>
            <a:r>
              <a:rPr lang="en-GB" sz="1600" i="1" dirty="0">
                <a:latin typeface="Calibri" panose="020F0502020204030204" pitchFamily="34" charset="0"/>
                <a:cs typeface="Calibri" panose="020F0502020204030204" pitchFamily="34" charset="0"/>
              </a:rPr>
              <a:t>A good strategy to use when writing your objectives is the SMARTA model.</a:t>
            </a:r>
          </a:p>
          <a:p>
            <a:pPr marL="0" indent="0" algn="just">
              <a:lnSpc>
                <a:spcPct val="100000"/>
              </a:lnSpc>
              <a:spcBef>
                <a:spcPts val="0"/>
              </a:spcBef>
              <a:buFont typeface="Arial" panose="020B0604020202020204" pitchFamily="34" charset="0"/>
              <a:buNone/>
            </a:pPr>
            <a:r>
              <a:rPr lang="en-GB" sz="1800" b="1" dirty="0">
                <a:solidFill>
                  <a:srgbClr val="003A5D"/>
                </a:solidFill>
                <a:latin typeface="Calibri" panose="020F0502020204030204" pitchFamily="34" charset="0"/>
                <a:cs typeface="Calibri" panose="020F0502020204030204" pitchFamily="34" charset="0"/>
              </a:rPr>
              <a:t>S</a:t>
            </a:r>
            <a:r>
              <a:rPr lang="en-GB" sz="1600" dirty="0">
                <a:solidFill>
                  <a:srgbClr val="003A5D"/>
                </a:solidFill>
                <a:latin typeface="Calibri" panose="020F0502020204030204" pitchFamily="34" charset="0"/>
                <a:cs typeface="Calibri" panose="020F0502020204030204" pitchFamily="34" charset="0"/>
              </a:rPr>
              <a:t>pecific – Write clear and concrete objectives</a:t>
            </a:r>
          </a:p>
          <a:p>
            <a:pPr marL="0" indent="0" algn="just">
              <a:lnSpc>
                <a:spcPct val="100000"/>
              </a:lnSpc>
              <a:spcBef>
                <a:spcPts val="0"/>
              </a:spcBef>
              <a:buFont typeface="Arial" panose="020B0604020202020204" pitchFamily="34" charset="0"/>
              <a:buNone/>
            </a:pPr>
            <a:r>
              <a:rPr lang="en-GB" sz="1800" b="1" dirty="0">
                <a:solidFill>
                  <a:srgbClr val="003A5D"/>
                </a:solidFill>
                <a:latin typeface="Calibri" panose="020F0502020204030204" pitchFamily="34" charset="0"/>
                <a:cs typeface="Calibri" panose="020F0502020204030204" pitchFamily="34" charset="0"/>
              </a:rPr>
              <a:t>M</a:t>
            </a:r>
            <a:r>
              <a:rPr lang="en-GB" sz="1600" dirty="0">
                <a:solidFill>
                  <a:srgbClr val="003A5D"/>
                </a:solidFill>
                <a:latin typeface="Calibri" panose="020F0502020204030204" pitchFamily="34" charset="0"/>
                <a:cs typeface="Calibri" panose="020F0502020204030204" pitchFamily="34" charset="0"/>
              </a:rPr>
              <a:t>easurable – Ensure your objectives can be measured</a:t>
            </a:r>
          </a:p>
          <a:p>
            <a:pPr marL="0" indent="0" algn="just">
              <a:lnSpc>
                <a:spcPct val="100000"/>
              </a:lnSpc>
              <a:spcBef>
                <a:spcPts val="0"/>
              </a:spcBef>
              <a:buFont typeface="Arial" panose="020B0604020202020204" pitchFamily="34" charset="0"/>
              <a:buNone/>
            </a:pPr>
            <a:r>
              <a:rPr lang="en-GB" sz="1800" b="1" dirty="0">
                <a:solidFill>
                  <a:srgbClr val="003A5D"/>
                </a:solidFill>
                <a:latin typeface="Calibri" panose="020F0502020204030204" pitchFamily="34" charset="0"/>
                <a:cs typeface="Calibri" panose="020F0502020204030204" pitchFamily="34" charset="0"/>
              </a:rPr>
              <a:t>A</a:t>
            </a:r>
            <a:r>
              <a:rPr lang="en-GB" sz="1600" dirty="0">
                <a:solidFill>
                  <a:srgbClr val="003A5D"/>
                </a:solidFill>
                <a:latin typeface="Calibri" panose="020F0502020204030204" pitchFamily="34" charset="0"/>
                <a:cs typeface="Calibri" panose="020F0502020204030204" pitchFamily="34" charset="0"/>
              </a:rPr>
              <a:t>chievable – Set only realistic objectives</a:t>
            </a:r>
          </a:p>
          <a:p>
            <a:pPr marL="0" indent="0" algn="just">
              <a:lnSpc>
                <a:spcPct val="100000"/>
              </a:lnSpc>
              <a:spcBef>
                <a:spcPts val="0"/>
              </a:spcBef>
              <a:buFont typeface="Arial" panose="020B0604020202020204" pitchFamily="34" charset="0"/>
              <a:buNone/>
            </a:pPr>
            <a:r>
              <a:rPr lang="en-GB" sz="1800" b="1" dirty="0">
                <a:solidFill>
                  <a:srgbClr val="003A5D"/>
                </a:solidFill>
                <a:latin typeface="Calibri" panose="020F0502020204030204" pitchFamily="34" charset="0"/>
                <a:cs typeface="Calibri" panose="020F0502020204030204" pitchFamily="34" charset="0"/>
              </a:rPr>
              <a:t>R</a:t>
            </a:r>
            <a:r>
              <a:rPr lang="en-GB" sz="1600" dirty="0">
                <a:solidFill>
                  <a:srgbClr val="003A5D"/>
                </a:solidFill>
                <a:latin typeface="Calibri" panose="020F0502020204030204" pitchFamily="34" charset="0"/>
                <a:cs typeface="Calibri" panose="020F0502020204030204" pitchFamily="34" charset="0"/>
              </a:rPr>
              <a:t>elevant – Set objectives relevant to your role</a:t>
            </a:r>
          </a:p>
          <a:p>
            <a:pPr marL="0" indent="0" algn="just">
              <a:lnSpc>
                <a:spcPct val="100000"/>
              </a:lnSpc>
              <a:spcBef>
                <a:spcPts val="0"/>
              </a:spcBef>
              <a:buFont typeface="Arial" panose="020B0604020202020204" pitchFamily="34" charset="0"/>
              <a:buNone/>
            </a:pPr>
            <a:r>
              <a:rPr lang="en-GB" sz="1800" b="1" dirty="0">
                <a:solidFill>
                  <a:srgbClr val="003A5D"/>
                </a:solidFill>
                <a:latin typeface="Calibri" panose="020F0502020204030204" pitchFamily="34" charset="0"/>
                <a:cs typeface="Calibri" panose="020F0502020204030204" pitchFamily="34" charset="0"/>
              </a:rPr>
              <a:t>T</a:t>
            </a:r>
            <a:r>
              <a:rPr lang="en-GB" sz="1600" dirty="0">
                <a:solidFill>
                  <a:srgbClr val="003A5D"/>
                </a:solidFill>
                <a:latin typeface="Calibri" panose="020F0502020204030204" pitchFamily="34" charset="0"/>
                <a:cs typeface="Calibri" panose="020F0502020204030204" pitchFamily="34" charset="0"/>
              </a:rPr>
              <a:t>ime-bound – Decide when you will complete your objectives by</a:t>
            </a:r>
          </a:p>
          <a:p>
            <a:pPr marL="0" indent="0" algn="just">
              <a:lnSpc>
                <a:spcPct val="100000"/>
              </a:lnSpc>
              <a:spcBef>
                <a:spcPts val="0"/>
              </a:spcBef>
              <a:buFont typeface="Arial" panose="020B0604020202020204" pitchFamily="34" charset="0"/>
              <a:buNone/>
            </a:pPr>
            <a:r>
              <a:rPr lang="en-GB" sz="1800" b="1" dirty="0">
                <a:solidFill>
                  <a:srgbClr val="003A5D"/>
                </a:solidFill>
                <a:latin typeface="Calibri" panose="020F0502020204030204" pitchFamily="34" charset="0"/>
                <a:cs typeface="Calibri" panose="020F0502020204030204" pitchFamily="34" charset="0"/>
              </a:rPr>
              <a:t>A</a:t>
            </a:r>
            <a:r>
              <a:rPr lang="en-GB" sz="1600" dirty="0">
                <a:solidFill>
                  <a:srgbClr val="003A5D"/>
                </a:solidFill>
                <a:latin typeface="Calibri" panose="020F0502020204030204" pitchFamily="34" charset="0"/>
                <a:cs typeface="Calibri" panose="020F0502020204030204" pitchFamily="34" charset="0"/>
              </a:rPr>
              <a:t>ligned – Ensure your objectives are aligned to the overall business priorities</a:t>
            </a:r>
          </a:p>
        </p:txBody>
      </p:sp>
      <p:pic>
        <p:nvPicPr>
          <p:cNvPr id="6" name="Picture 5" descr="Icon&#10;&#10;Description automatically generated">
            <a:extLst>
              <a:ext uri="{FF2B5EF4-FFF2-40B4-BE49-F238E27FC236}">
                <a16:creationId xmlns:a16="http://schemas.microsoft.com/office/drawing/2014/main" id="{DE1549A0-EB6B-FC41-8760-BE2C8FE8F7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9495" y="4706613"/>
            <a:ext cx="1268730" cy="1268730"/>
          </a:xfrm>
          <a:prstGeom prst="rect">
            <a:avLst/>
          </a:prstGeom>
        </p:spPr>
      </p:pic>
      <p:cxnSp>
        <p:nvCxnSpPr>
          <p:cNvPr id="33" name="Straight Arrow Connector 32">
            <a:extLst>
              <a:ext uri="{FF2B5EF4-FFF2-40B4-BE49-F238E27FC236}">
                <a16:creationId xmlns:a16="http://schemas.microsoft.com/office/drawing/2014/main" id="{8B8FFA7B-3E81-4A43-8AB0-E802F37860B7}"/>
              </a:ext>
            </a:extLst>
          </p:cNvPr>
          <p:cNvCxnSpPr>
            <a:cxnSpLocks/>
          </p:cNvCxnSpPr>
          <p:nvPr/>
        </p:nvCxnSpPr>
        <p:spPr>
          <a:xfrm flipV="1">
            <a:off x="7289800" y="2792362"/>
            <a:ext cx="487516" cy="560438"/>
          </a:xfrm>
          <a:prstGeom prst="straightConnector1">
            <a:avLst/>
          </a:prstGeom>
          <a:ln w="12700">
            <a:solidFill>
              <a:srgbClr val="003A5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8383130-8B35-2D44-83BB-2C1795315492}"/>
              </a:ext>
            </a:extLst>
          </p:cNvPr>
          <p:cNvCxnSpPr>
            <a:cxnSpLocks/>
          </p:cNvCxnSpPr>
          <p:nvPr/>
        </p:nvCxnSpPr>
        <p:spPr>
          <a:xfrm flipV="1">
            <a:off x="7289800" y="2684208"/>
            <a:ext cx="1352755" cy="668592"/>
          </a:xfrm>
          <a:prstGeom prst="straightConnector1">
            <a:avLst/>
          </a:prstGeom>
          <a:ln w="12700">
            <a:solidFill>
              <a:srgbClr val="003A5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A5B13D68-3D10-1C42-B47A-DF3FA063AA8C}"/>
              </a:ext>
            </a:extLst>
          </p:cNvPr>
          <p:cNvCxnSpPr>
            <a:cxnSpLocks/>
          </p:cNvCxnSpPr>
          <p:nvPr/>
        </p:nvCxnSpPr>
        <p:spPr>
          <a:xfrm>
            <a:off x="5171768" y="4107982"/>
            <a:ext cx="5100073" cy="382297"/>
          </a:xfrm>
          <a:prstGeom prst="bentConnector3">
            <a:avLst>
              <a:gd name="adj1" fmla="val 43764"/>
            </a:avLst>
          </a:prstGeom>
          <a:ln w="12700">
            <a:solidFill>
              <a:srgbClr val="6BC4E8"/>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E3B22A-4D36-3040-87AF-03D240632AF8}"/>
              </a:ext>
            </a:extLst>
          </p:cNvPr>
          <p:cNvCxnSpPr>
            <a:cxnSpLocks/>
          </p:cNvCxnSpPr>
          <p:nvPr/>
        </p:nvCxnSpPr>
        <p:spPr>
          <a:xfrm flipH="1" flipV="1">
            <a:off x="10156162" y="3993869"/>
            <a:ext cx="90453" cy="490822"/>
          </a:xfrm>
          <a:prstGeom prst="straightConnector1">
            <a:avLst/>
          </a:prstGeom>
          <a:ln w="12700">
            <a:solidFill>
              <a:srgbClr val="6BC4E8"/>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929ABE3-57B7-D44C-A397-1A8D9265F3C3}"/>
              </a:ext>
            </a:extLst>
          </p:cNvPr>
          <p:cNvCxnSpPr>
            <a:cxnSpLocks/>
          </p:cNvCxnSpPr>
          <p:nvPr/>
        </p:nvCxnSpPr>
        <p:spPr>
          <a:xfrm flipV="1">
            <a:off x="10256554" y="4208603"/>
            <a:ext cx="404407" cy="281676"/>
          </a:xfrm>
          <a:prstGeom prst="straightConnector1">
            <a:avLst/>
          </a:prstGeom>
          <a:ln w="12700">
            <a:solidFill>
              <a:srgbClr val="6BC4E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6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4A31D8B0-C50A-E447-9827-18FAB425BB6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5482"/>
          <a:stretch/>
        </p:blipFill>
        <p:spPr>
          <a:xfrm>
            <a:off x="7702045" y="1662370"/>
            <a:ext cx="4179519" cy="2794016"/>
          </a:xfrm>
          <a:prstGeom prst="rect">
            <a:avLst/>
          </a:prstGeom>
          <a:ln>
            <a:solidFill>
              <a:schemeClr val="bg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659107F-F2AC-1644-923B-434433C7A6D0}"/>
              </a:ext>
            </a:extLst>
          </p:cNvPr>
          <p:cNvSpPr>
            <a:spLocks noGrp="1"/>
          </p:cNvSpPr>
          <p:nvPr>
            <p:ph type="title"/>
          </p:nvPr>
        </p:nvSpPr>
        <p:spPr>
          <a:xfrm>
            <a:off x="539496" y="260350"/>
            <a:ext cx="8807704" cy="1280580"/>
          </a:xfrm>
        </p:spPr>
        <p:txBody>
          <a:bodyPr>
            <a:noAutofit/>
          </a:bodyPr>
          <a:lstStyle/>
          <a:p>
            <a:pPr>
              <a:lnSpc>
                <a:spcPct val="100000"/>
              </a:lnSpc>
            </a:pPr>
            <a:r>
              <a:rPr lang="en-GB" b="1" dirty="0">
                <a:latin typeface="Calibri" panose="020F0502020204030204" pitchFamily="34" charset="0"/>
                <a:cs typeface="Calibri" panose="020F0502020204030204" pitchFamily="34" charset="0"/>
              </a:rPr>
              <a:t>Section 2: My Development Goals</a:t>
            </a:r>
            <a:endParaRPr lang="en-GB" b="1" i="1" dirty="0">
              <a:solidFill>
                <a:srgbClr val="6BC4E8"/>
              </a:solidFill>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339B997C-B10B-0B4A-BDB2-E9B7D89D0447}"/>
              </a:ext>
            </a:extLst>
          </p:cNvPr>
          <p:cNvSpPr txBox="1">
            <a:spLocks/>
          </p:cNvSpPr>
          <p:nvPr/>
        </p:nvSpPr>
        <p:spPr>
          <a:xfrm>
            <a:off x="539495" y="1540930"/>
            <a:ext cx="6815033" cy="26767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200"/>
              </a:spcAft>
              <a:buFont typeface="Arial" panose="020B0604020202020204" pitchFamily="34" charset="0"/>
              <a:buNone/>
            </a:pPr>
            <a:r>
              <a:rPr lang="en-GB" sz="1600" dirty="0">
                <a:latin typeface="Calibri" panose="020F0502020204030204" pitchFamily="34" charset="0"/>
                <a:cs typeface="Calibri" panose="020F0502020204030204" pitchFamily="34" charset="0"/>
              </a:rPr>
              <a:t>Your development goals represent an important aspect of your journey at SELDOC. Setting the right goals will enable you to receive training and development aligned to your overall career aspirations, as well as help us ensure that you are adequately equipped to fulfil your role responsibilities. </a:t>
            </a:r>
          </a:p>
          <a:p>
            <a:pPr marL="0" indent="0" algn="just">
              <a:lnSpc>
                <a:spcPct val="100000"/>
              </a:lnSpc>
              <a:spcBef>
                <a:spcPts val="0"/>
              </a:spcBef>
              <a:spcAft>
                <a:spcPts val="1200"/>
              </a:spcAft>
              <a:buNone/>
            </a:pPr>
            <a:r>
              <a:rPr lang="en-GB" sz="1600" dirty="0">
                <a:latin typeface="Calibri" panose="020F0502020204030204" pitchFamily="34" charset="0"/>
                <a:cs typeface="Calibri" panose="020F0502020204030204" pitchFamily="34" charset="0"/>
              </a:rPr>
              <a:t>You can use the space provided in the form to record any goals you’d like to focus on throughout the year. You can discuss and agree those with your manager to ensure you set the right goals for you and your development at SELDOC. </a:t>
            </a:r>
            <a:r>
              <a:rPr lang="en-GB" sz="1600" u="sng" dirty="0">
                <a:solidFill>
                  <a:srgbClr val="6BC4E8"/>
                </a:solidFill>
                <a:latin typeface="Calibri" panose="020F0502020204030204" pitchFamily="34" charset="0"/>
                <a:cs typeface="Calibri" panose="020F0502020204030204" pitchFamily="34" charset="0"/>
              </a:rPr>
              <a:t>The final 4 columns of the table in this section should be completed only when you’ve reached your mid- or end-of-year review.</a:t>
            </a:r>
          </a:p>
        </p:txBody>
      </p:sp>
      <p:sp>
        <p:nvSpPr>
          <p:cNvPr id="7" name="Content Placeholder 2">
            <a:extLst>
              <a:ext uri="{FF2B5EF4-FFF2-40B4-BE49-F238E27FC236}">
                <a16:creationId xmlns:a16="http://schemas.microsoft.com/office/drawing/2014/main" id="{BBAAA3E6-131B-8440-84E9-4EFDBF8DC5C2}"/>
              </a:ext>
            </a:extLst>
          </p:cNvPr>
          <p:cNvSpPr txBox="1">
            <a:spLocks/>
          </p:cNvSpPr>
          <p:nvPr/>
        </p:nvSpPr>
        <p:spPr>
          <a:xfrm>
            <a:off x="1943680" y="4252449"/>
            <a:ext cx="7969577" cy="19362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GB" sz="1600" b="1" i="1" dirty="0">
                <a:latin typeface="Calibri" panose="020F0502020204030204" pitchFamily="34" charset="0"/>
                <a:cs typeface="Calibri" panose="020F0502020204030204" pitchFamily="34" charset="0"/>
              </a:rPr>
              <a:t>Helpful tip: </a:t>
            </a:r>
            <a:r>
              <a:rPr lang="en-GB" sz="1600" i="1" dirty="0">
                <a:latin typeface="Calibri" panose="020F0502020204030204" pitchFamily="34" charset="0"/>
                <a:cs typeface="Calibri" panose="020F0502020204030204" pitchFamily="34" charset="0"/>
              </a:rPr>
              <a:t>When discussing your development goals with your </a:t>
            </a:r>
          </a:p>
          <a:p>
            <a:pPr marL="0" indent="0" algn="just">
              <a:lnSpc>
                <a:spcPct val="100000"/>
              </a:lnSpc>
              <a:spcBef>
                <a:spcPts val="0"/>
              </a:spcBef>
              <a:buFont typeface="Arial" panose="020B0604020202020204" pitchFamily="34" charset="0"/>
              <a:buNone/>
            </a:pPr>
            <a:r>
              <a:rPr lang="en-GB" sz="1600" i="1" dirty="0">
                <a:latin typeface="Calibri" panose="020F0502020204030204" pitchFamily="34" charset="0"/>
                <a:cs typeface="Calibri" panose="020F0502020204030204" pitchFamily="34" charset="0"/>
              </a:rPr>
              <a:t>manager, you can use the following pointers to guide your conversation:</a:t>
            </a: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What are your current strengths?</a:t>
            </a:r>
            <a:endParaRPr lang="en-GB" sz="1400" dirty="0">
              <a:solidFill>
                <a:srgbClr val="003A5D"/>
              </a:solidFill>
              <a:latin typeface="Calibri" panose="020F0502020204030204" pitchFamily="34" charset="0"/>
              <a:cs typeface="Calibri" panose="020F0502020204030204" pitchFamily="34" charset="0"/>
            </a:endParaRP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What are some areas you’d like to work on?</a:t>
            </a:r>
            <a:endParaRPr lang="en-GB" sz="1400" dirty="0">
              <a:solidFill>
                <a:srgbClr val="003A5D"/>
              </a:solidFill>
              <a:latin typeface="Calibri" panose="020F0502020204030204" pitchFamily="34" charset="0"/>
              <a:cs typeface="Calibri" panose="020F0502020204030204" pitchFamily="34" charset="0"/>
            </a:endParaRP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What are your future goals for your career at SELDOC and beyond?</a:t>
            </a: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Which of SELDOC’s values and behaviours are key to your role and what can you do to ensure you consistently uphold these?</a:t>
            </a: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How do you need to develop to achieve your performance objectives? </a:t>
            </a: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How do you need to develop to achieve your career aspirations?</a:t>
            </a:r>
            <a:endParaRPr lang="en-GB" sz="1400" dirty="0">
              <a:solidFill>
                <a:srgbClr val="003A5D"/>
              </a:solidFill>
              <a:latin typeface="Calibri" panose="020F0502020204030204" pitchFamily="34" charset="0"/>
              <a:cs typeface="Calibri" panose="020F0502020204030204" pitchFamily="34" charset="0"/>
            </a:endParaRPr>
          </a:p>
        </p:txBody>
      </p:sp>
      <p:pic>
        <p:nvPicPr>
          <p:cNvPr id="8" name="Picture 7" descr="Icon&#10;&#10;Description automatically generated">
            <a:extLst>
              <a:ext uri="{FF2B5EF4-FFF2-40B4-BE49-F238E27FC236}">
                <a16:creationId xmlns:a16="http://schemas.microsoft.com/office/drawing/2014/main" id="{EC862ECF-B5D7-F44E-83C6-3BB922C4E7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9496" y="4592507"/>
            <a:ext cx="1268730" cy="1268730"/>
          </a:xfrm>
          <a:prstGeom prst="rect">
            <a:avLst/>
          </a:prstGeom>
        </p:spPr>
      </p:pic>
      <p:cxnSp>
        <p:nvCxnSpPr>
          <p:cNvPr id="12" name="Straight Arrow Connector 11">
            <a:extLst>
              <a:ext uri="{FF2B5EF4-FFF2-40B4-BE49-F238E27FC236}">
                <a16:creationId xmlns:a16="http://schemas.microsoft.com/office/drawing/2014/main" id="{E319BA77-0865-A545-9295-EB792FC54C5E}"/>
              </a:ext>
            </a:extLst>
          </p:cNvPr>
          <p:cNvCxnSpPr>
            <a:cxnSpLocks/>
          </p:cNvCxnSpPr>
          <p:nvPr/>
        </p:nvCxnSpPr>
        <p:spPr>
          <a:xfrm flipV="1">
            <a:off x="7354528" y="2600267"/>
            <a:ext cx="589937" cy="673506"/>
          </a:xfrm>
          <a:prstGeom prst="straightConnector1">
            <a:avLst/>
          </a:prstGeom>
          <a:ln w="12700">
            <a:solidFill>
              <a:srgbClr val="003A5D"/>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9807D8-ABA8-6041-AB33-7C7809F9A32D}"/>
              </a:ext>
            </a:extLst>
          </p:cNvPr>
          <p:cNvCxnSpPr>
            <a:cxnSpLocks/>
          </p:cNvCxnSpPr>
          <p:nvPr/>
        </p:nvCxnSpPr>
        <p:spPr>
          <a:xfrm flipV="1">
            <a:off x="7354528" y="2589405"/>
            <a:ext cx="1306194" cy="673507"/>
          </a:xfrm>
          <a:prstGeom prst="straightConnector1">
            <a:avLst/>
          </a:prstGeom>
          <a:ln w="12700">
            <a:solidFill>
              <a:srgbClr val="003A5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B016EF04-0059-4D41-9C9A-A5758BA7A6CC}"/>
              </a:ext>
            </a:extLst>
          </p:cNvPr>
          <p:cNvCxnSpPr>
            <a:cxnSpLocks/>
          </p:cNvCxnSpPr>
          <p:nvPr/>
        </p:nvCxnSpPr>
        <p:spPr>
          <a:xfrm>
            <a:off x="5604387" y="3925558"/>
            <a:ext cx="4941030" cy="616962"/>
          </a:xfrm>
          <a:prstGeom prst="bentConnector3">
            <a:avLst>
              <a:gd name="adj1" fmla="val 40948"/>
            </a:avLst>
          </a:prstGeom>
          <a:ln w="12700">
            <a:solidFill>
              <a:srgbClr val="6BC4E8"/>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3C35938-FBA8-164C-A3CC-C213A342C2A0}"/>
              </a:ext>
            </a:extLst>
          </p:cNvPr>
          <p:cNvCxnSpPr>
            <a:cxnSpLocks/>
          </p:cNvCxnSpPr>
          <p:nvPr/>
        </p:nvCxnSpPr>
        <p:spPr>
          <a:xfrm flipH="1" flipV="1">
            <a:off x="10048711" y="4021394"/>
            <a:ext cx="473717" cy="521126"/>
          </a:xfrm>
          <a:prstGeom prst="straightConnector1">
            <a:avLst/>
          </a:prstGeom>
          <a:ln w="12700">
            <a:solidFill>
              <a:srgbClr val="6BC4E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2FF7DE-94D4-874F-BAC7-30B99889DCF6}"/>
              </a:ext>
            </a:extLst>
          </p:cNvPr>
          <p:cNvCxnSpPr>
            <a:cxnSpLocks/>
          </p:cNvCxnSpPr>
          <p:nvPr/>
        </p:nvCxnSpPr>
        <p:spPr>
          <a:xfrm flipV="1">
            <a:off x="10522428" y="4021394"/>
            <a:ext cx="492807" cy="529045"/>
          </a:xfrm>
          <a:prstGeom prst="straightConnector1">
            <a:avLst/>
          </a:prstGeom>
          <a:ln w="12700">
            <a:solidFill>
              <a:srgbClr val="6BC4E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69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107F-F2AC-1644-923B-434433C7A6D0}"/>
              </a:ext>
            </a:extLst>
          </p:cNvPr>
          <p:cNvSpPr>
            <a:spLocks noGrp="1"/>
          </p:cNvSpPr>
          <p:nvPr>
            <p:ph type="title"/>
          </p:nvPr>
        </p:nvSpPr>
        <p:spPr>
          <a:xfrm>
            <a:off x="539495" y="234713"/>
            <a:ext cx="8486517" cy="1280580"/>
          </a:xfrm>
        </p:spPr>
        <p:txBody>
          <a:bodyPr>
            <a:noAutofit/>
          </a:bodyPr>
          <a:lstStyle/>
          <a:p>
            <a:pPr>
              <a:lnSpc>
                <a:spcPct val="100000"/>
              </a:lnSpc>
            </a:pPr>
            <a:r>
              <a:rPr lang="en-GB" b="1" dirty="0">
                <a:latin typeface="Calibri" panose="020F0502020204030204" pitchFamily="34" charset="0"/>
                <a:cs typeface="Calibri" panose="020F0502020204030204" pitchFamily="34" charset="0"/>
              </a:rPr>
              <a:t>Section 3: My Performance Review Ratings</a:t>
            </a:r>
            <a:endParaRPr lang="en-GB" b="1" i="1" dirty="0">
              <a:solidFill>
                <a:srgbClr val="6BC4E8"/>
              </a:solidFill>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AEE9B378-FAA4-F540-8FBE-46F2C9B2E0BD}"/>
              </a:ext>
            </a:extLst>
          </p:cNvPr>
          <p:cNvSpPr txBox="1">
            <a:spLocks/>
          </p:cNvSpPr>
          <p:nvPr/>
        </p:nvSpPr>
        <p:spPr>
          <a:xfrm>
            <a:off x="539496" y="1619470"/>
            <a:ext cx="6584318" cy="242678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200"/>
              </a:spcAft>
              <a:buFont typeface="Arial" panose="020B0604020202020204" pitchFamily="34" charset="0"/>
              <a:buNone/>
            </a:pPr>
            <a:r>
              <a:rPr lang="en-GB" sz="1600" dirty="0">
                <a:latin typeface="Calibri" panose="020F0502020204030204" pitchFamily="34" charset="0"/>
                <a:cs typeface="Calibri" panose="020F0502020204030204" pitchFamily="34" charset="0"/>
              </a:rPr>
              <a:t>Your manager will have to formally review your performance and overall contributions to the success of SELDOC towards the middle and end of the year. As part of this process, you will receive a performance rating which will objectively measure progress against your performance objectives, your ability to uphold and live by SELDOC’S values, and the extent to which you achieved your development goals.</a:t>
            </a:r>
          </a:p>
          <a:p>
            <a:pPr marL="0" indent="0" algn="just">
              <a:lnSpc>
                <a:spcPct val="100000"/>
              </a:lnSpc>
              <a:spcBef>
                <a:spcPts val="0"/>
              </a:spcBef>
              <a:spcAft>
                <a:spcPts val="1200"/>
              </a:spcAft>
              <a:buNone/>
            </a:pPr>
            <a:r>
              <a:rPr lang="en-GB" sz="1600" dirty="0">
                <a:latin typeface="Calibri" panose="020F0502020204030204" pitchFamily="34" charset="0"/>
                <a:cs typeface="Calibri" panose="020F0502020204030204" pitchFamily="34" charset="0"/>
              </a:rPr>
              <a:t>Your performance rating will be recorded in Section 3 of the form. You can find out what SELDOC’s performance ratings are and what they mean on the next page of this guidance pack. </a:t>
            </a:r>
          </a:p>
        </p:txBody>
      </p:sp>
      <p:sp>
        <p:nvSpPr>
          <p:cNvPr id="5" name="TextBox 4">
            <a:extLst>
              <a:ext uri="{FF2B5EF4-FFF2-40B4-BE49-F238E27FC236}">
                <a16:creationId xmlns:a16="http://schemas.microsoft.com/office/drawing/2014/main" id="{FDF50BB4-1558-F24C-96F4-6D896E65C716}"/>
              </a:ext>
            </a:extLst>
          </p:cNvPr>
          <p:cNvSpPr txBox="1"/>
          <p:nvPr/>
        </p:nvSpPr>
        <p:spPr>
          <a:xfrm>
            <a:off x="8273143" y="1055913"/>
            <a:ext cx="979714" cy="730845"/>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GB" sz="1200" dirty="0">
              <a:solidFill>
                <a:schemeClr val="bg1"/>
              </a:solidFill>
              <a:latin typeface="Segoe UI" panose="020B0502040204020203" pitchFamily="34" charset="0"/>
              <a:cs typeface="Segoe UI" panose="020B0502040204020203" pitchFamily="34" charset="0"/>
            </a:endParaRPr>
          </a:p>
        </p:txBody>
      </p:sp>
      <p:sp>
        <p:nvSpPr>
          <p:cNvPr id="39" name="Content Placeholder 2">
            <a:extLst>
              <a:ext uri="{FF2B5EF4-FFF2-40B4-BE49-F238E27FC236}">
                <a16:creationId xmlns:a16="http://schemas.microsoft.com/office/drawing/2014/main" id="{81127531-1151-D942-A725-C13FC3B85434}"/>
              </a:ext>
            </a:extLst>
          </p:cNvPr>
          <p:cNvSpPr txBox="1">
            <a:spLocks/>
          </p:cNvSpPr>
          <p:nvPr/>
        </p:nvSpPr>
        <p:spPr>
          <a:xfrm>
            <a:off x="1808226" y="4343982"/>
            <a:ext cx="8402574" cy="24267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200"/>
              </a:spcAft>
              <a:buNone/>
            </a:pPr>
            <a:r>
              <a:rPr lang="en-GB" sz="1600" b="1" i="1" dirty="0">
                <a:latin typeface="Calibri" panose="020F0502020204030204" pitchFamily="34" charset="0"/>
                <a:cs typeface="Calibri" panose="020F0502020204030204" pitchFamily="34" charset="0"/>
              </a:rPr>
              <a:t>Please note: </a:t>
            </a:r>
            <a:r>
              <a:rPr lang="en-GB" sz="1600" i="1" dirty="0">
                <a:solidFill>
                  <a:srgbClr val="6BC4E8"/>
                </a:solidFill>
                <a:latin typeface="Calibri" panose="020F0502020204030204" pitchFamily="34" charset="0"/>
                <a:cs typeface="Calibri" panose="020F0502020204030204" pitchFamily="34" charset="0"/>
              </a:rPr>
              <a:t>Your performance review ratings will have taken into account both yours and your manager’s commentary in relation to your performance objectives and development goals. </a:t>
            </a:r>
            <a:r>
              <a:rPr lang="en-GB" sz="1600" i="1" dirty="0">
                <a:latin typeface="Calibri" panose="020F0502020204030204" pitchFamily="34" charset="0"/>
                <a:cs typeface="Calibri" panose="020F0502020204030204" pitchFamily="34" charset="0"/>
              </a:rPr>
              <a:t>As part of your discussion, it is also important to address the ‘</a:t>
            </a:r>
            <a:r>
              <a:rPr lang="en-GB" sz="1600" b="1" i="1" dirty="0">
                <a:latin typeface="Calibri" panose="020F0502020204030204" pitchFamily="34" charset="0"/>
                <a:cs typeface="Calibri" panose="020F0502020204030204" pitchFamily="34" charset="0"/>
              </a:rPr>
              <a:t>WHAT’</a:t>
            </a:r>
            <a:r>
              <a:rPr lang="en-GB" sz="1600" i="1" dirty="0">
                <a:latin typeface="Calibri" panose="020F0502020204030204" pitchFamily="34" charset="0"/>
                <a:cs typeface="Calibri" panose="020F0502020204030204" pitchFamily="34" charset="0"/>
              </a:rPr>
              <a:t> and the ‘</a:t>
            </a:r>
            <a:r>
              <a:rPr lang="en-GB" sz="1600" b="1" i="1" dirty="0">
                <a:latin typeface="Calibri" panose="020F0502020204030204" pitchFamily="34" charset="0"/>
                <a:cs typeface="Calibri" panose="020F0502020204030204" pitchFamily="34" charset="0"/>
              </a:rPr>
              <a:t>HOW’</a:t>
            </a:r>
            <a:r>
              <a:rPr lang="en-GB" sz="1600" i="1" dirty="0">
                <a:latin typeface="Calibri" panose="020F0502020204030204" pitchFamily="34" charset="0"/>
                <a:cs typeface="Calibri" panose="020F0502020204030204" pitchFamily="34" charset="0"/>
              </a:rPr>
              <a:t>: </a:t>
            </a: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Has the objective been achieved? – </a:t>
            </a:r>
            <a:r>
              <a:rPr lang="en-GB" sz="1600" dirty="0">
                <a:solidFill>
                  <a:srgbClr val="003A5D"/>
                </a:solidFill>
                <a:latin typeface="Calibri" panose="020F0502020204030204" pitchFamily="34" charset="0"/>
                <a:cs typeface="Calibri" panose="020F0502020204030204" pitchFamily="34" charset="0"/>
              </a:rPr>
              <a:t>Comments in this section should reflect on your general performance against objectives and progress on personal goals.</a:t>
            </a:r>
          </a:p>
          <a:p>
            <a:pPr algn="just">
              <a:lnSpc>
                <a:spcPct val="100000"/>
              </a:lnSpc>
              <a:spcBef>
                <a:spcPts val="0"/>
              </a:spcBef>
              <a:buFont typeface="Wingdings" pitchFamily="2" charset="2"/>
              <a:buChar char="§"/>
            </a:pPr>
            <a:r>
              <a:rPr lang="en-GB" sz="1600" b="1" dirty="0">
                <a:solidFill>
                  <a:srgbClr val="003A5D"/>
                </a:solidFill>
                <a:latin typeface="Calibri" panose="020F0502020204030204" pitchFamily="34" charset="0"/>
                <a:cs typeface="Calibri" panose="020F0502020204030204" pitchFamily="34" charset="0"/>
              </a:rPr>
              <a:t>How has the objective been achieved? </a:t>
            </a:r>
            <a:r>
              <a:rPr lang="en-GB" sz="1600" dirty="0">
                <a:solidFill>
                  <a:srgbClr val="003A5D"/>
                </a:solidFill>
                <a:latin typeface="Calibri" panose="020F0502020204030204" pitchFamily="34" charset="0"/>
                <a:cs typeface="Calibri" panose="020F0502020204030204" pitchFamily="34" charset="0"/>
              </a:rPr>
              <a:t>– Comments should reflect your behaviours and whether you managed to achieve your objectives/goals by upholding SELDOC’s core values and behaviours.</a:t>
            </a:r>
            <a:endParaRPr lang="en-GB" sz="1400" dirty="0">
              <a:solidFill>
                <a:srgbClr val="003A5D"/>
              </a:solidFill>
              <a:latin typeface="Calibri" panose="020F0502020204030204" pitchFamily="34" charset="0"/>
              <a:cs typeface="Calibri" panose="020F0502020204030204" pitchFamily="34" charset="0"/>
            </a:endParaRPr>
          </a:p>
        </p:txBody>
      </p:sp>
      <p:pic>
        <p:nvPicPr>
          <p:cNvPr id="43" name="Picture 42" descr="Icon&#10;&#10;Description automatically generated">
            <a:extLst>
              <a:ext uri="{FF2B5EF4-FFF2-40B4-BE49-F238E27FC236}">
                <a16:creationId xmlns:a16="http://schemas.microsoft.com/office/drawing/2014/main" id="{F54C4CA7-1DCE-794F-B797-FED5315AE0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96" y="4604165"/>
            <a:ext cx="1268730" cy="1268730"/>
          </a:xfrm>
          <a:prstGeom prst="rect">
            <a:avLst/>
          </a:prstGeom>
        </p:spPr>
      </p:pic>
      <p:pic>
        <p:nvPicPr>
          <p:cNvPr id="8" name="Picture 7" descr="Graphical user interface, text, application, Word&#10;&#10;Description automatically generated">
            <a:extLst>
              <a:ext uri="{FF2B5EF4-FFF2-40B4-BE49-F238E27FC236}">
                <a16:creationId xmlns:a16="http://schemas.microsoft.com/office/drawing/2014/main" id="{8CA00B54-4B5C-D44E-BBF0-5130F42EABB0}"/>
              </a:ext>
            </a:extLst>
          </p:cNvPr>
          <p:cNvPicPr>
            <a:picLocks/>
          </p:cNvPicPr>
          <p:nvPr/>
        </p:nvPicPr>
        <p:blipFill rotWithShape="1">
          <a:blip r:embed="rId3" cstate="hqprint">
            <a:extLst>
              <a:ext uri="{28A0092B-C50C-407E-A947-70E740481C1C}">
                <a14:useLocalDpi xmlns:a14="http://schemas.microsoft.com/office/drawing/2010/main" val="0"/>
              </a:ext>
            </a:extLst>
          </a:blip>
          <a:srcRect b="13499"/>
          <a:stretch/>
        </p:blipFill>
        <p:spPr>
          <a:xfrm>
            <a:off x="7336538" y="1619470"/>
            <a:ext cx="4315966" cy="2647730"/>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8161992"/>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SELDOC Healthcare" id="{B2771956-0096-41D8-AC4A-9FB336D33C9E}" vid="{E343FCEE-2A17-41BF-80DD-04C55D086778}"/>
    </a:ext>
  </a:extLst>
</a:theme>
</file>

<file path=ppt/theme/theme2.xml><?xml version="1.0" encoding="utf-8"?>
<a:theme xmlns:a="http://schemas.openxmlformats.org/drawingml/2006/main" name="1_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SELDOC Healthcare" id="{B2771956-0096-41D8-AC4A-9FB336D33C9E}" vid="{E343FCEE-2A17-41BF-80DD-04C55D0867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74B18E-EB15-4D67-B763-41D9F2F8513E}">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SELDOC Healthcare</Template>
  <TotalTime>0</TotalTime>
  <Words>2018</Words>
  <Application>Microsoft Office PowerPoint</Application>
  <PresentationFormat>Widescreen</PresentationFormat>
  <Paragraphs>121</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Segoe UI</vt:lpstr>
      <vt:lpstr>Segoe UI Light</vt:lpstr>
      <vt:lpstr>Times New Roman</vt:lpstr>
      <vt:lpstr>Wingdings</vt:lpstr>
      <vt:lpstr>Get Started with 3D</vt:lpstr>
      <vt:lpstr>1_Get Started with 3D</vt:lpstr>
      <vt:lpstr>Your Personal Performance &amp; Development Review Guide  June 2021</vt:lpstr>
      <vt:lpstr>How to complete your personal performance &amp; development review form </vt:lpstr>
      <vt:lpstr>Contents</vt:lpstr>
      <vt:lpstr>The annual performance review process explained</vt:lpstr>
      <vt:lpstr>PowerPoint Presentation</vt:lpstr>
      <vt:lpstr>PowerPoint Presentation</vt:lpstr>
      <vt:lpstr>Section 1: My Performance Objectives</vt:lpstr>
      <vt:lpstr>Section 2: My Development Goals</vt:lpstr>
      <vt:lpstr>Section 3: My Performance Review Ratings</vt:lpstr>
      <vt:lpstr>SELDOC’s Performance Review Rating Scale</vt:lpstr>
      <vt:lpstr>Catch-Ups and One-to-Ones Form (making notes from one to ones is required)</vt:lpstr>
      <vt:lpstr>Appendix: Our Leadership Promise (Executive Leadership Team Members only)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2019-08-28T11:32:41Z</cp:lastPrinted>
  <dcterms:created xsi:type="dcterms:W3CDTF">2019-09-30T12:17:40Z</dcterms:created>
  <dcterms:modified xsi:type="dcterms:W3CDTF">2021-08-19T09:43:35Z</dcterms:modified>
</cp:coreProperties>
</file>